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0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370" r:id="rId4"/>
    <p:sldId id="278" r:id="rId5"/>
    <p:sldId id="272" r:id="rId6"/>
    <p:sldId id="277" r:id="rId7"/>
    <p:sldId id="275" r:id="rId8"/>
    <p:sldId id="280" r:id="rId9"/>
    <p:sldId id="372" r:id="rId10"/>
    <p:sldId id="373" r:id="rId11"/>
    <p:sldId id="259" r:id="rId12"/>
    <p:sldId id="265" r:id="rId13"/>
    <p:sldId id="374" r:id="rId14"/>
    <p:sldId id="382" r:id="rId15"/>
    <p:sldId id="381" r:id="rId16"/>
    <p:sldId id="380" r:id="rId17"/>
    <p:sldId id="375" r:id="rId18"/>
    <p:sldId id="385" r:id="rId19"/>
    <p:sldId id="384" r:id="rId20"/>
    <p:sldId id="376" r:id="rId21"/>
    <p:sldId id="377" r:id="rId22"/>
    <p:sldId id="378" r:id="rId23"/>
    <p:sldId id="282" r:id="rId24"/>
    <p:sldId id="389" r:id="rId25"/>
    <p:sldId id="390" r:id="rId26"/>
    <p:sldId id="391" r:id="rId27"/>
    <p:sldId id="288" r:id="rId28"/>
    <p:sldId id="388" r:id="rId29"/>
    <p:sldId id="387" r:id="rId30"/>
    <p:sldId id="284" r:id="rId31"/>
    <p:sldId id="285" r:id="rId32"/>
    <p:sldId id="287" r:id="rId33"/>
    <p:sldId id="294" r:id="rId34"/>
    <p:sldId id="310" r:id="rId35"/>
    <p:sldId id="311" r:id="rId36"/>
    <p:sldId id="412" r:id="rId37"/>
    <p:sldId id="371" r:id="rId38"/>
    <p:sldId id="320" r:id="rId39"/>
    <p:sldId id="362" r:id="rId40"/>
    <p:sldId id="329" r:id="rId41"/>
    <p:sldId id="328" r:id="rId42"/>
    <p:sldId id="393" r:id="rId43"/>
    <p:sldId id="392" r:id="rId44"/>
    <p:sldId id="300" r:id="rId45"/>
    <p:sldId id="301" r:id="rId46"/>
    <p:sldId id="330" r:id="rId47"/>
    <p:sldId id="331" r:id="rId48"/>
    <p:sldId id="367" r:id="rId49"/>
    <p:sldId id="335" r:id="rId50"/>
    <p:sldId id="360" r:id="rId51"/>
    <p:sldId id="337" r:id="rId52"/>
    <p:sldId id="339" r:id="rId53"/>
    <p:sldId id="340" r:id="rId54"/>
    <p:sldId id="394" r:id="rId55"/>
    <p:sldId id="341" r:id="rId56"/>
    <p:sldId id="343" r:id="rId57"/>
    <p:sldId id="366" r:id="rId58"/>
    <p:sldId id="397" r:id="rId59"/>
    <p:sldId id="395" r:id="rId60"/>
    <p:sldId id="413" r:id="rId61"/>
    <p:sldId id="398" r:id="rId62"/>
    <p:sldId id="396" r:id="rId63"/>
    <p:sldId id="346" r:id="rId64"/>
    <p:sldId id="368" r:id="rId65"/>
    <p:sldId id="351" r:id="rId66"/>
    <p:sldId id="350" r:id="rId67"/>
    <p:sldId id="348" r:id="rId68"/>
    <p:sldId id="400" r:id="rId69"/>
    <p:sldId id="399" r:id="rId70"/>
    <p:sldId id="365" r:id="rId71"/>
    <p:sldId id="353" r:id="rId72"/>
    <p:sldId id="402" r:id="rId73"/>
    <p:sldId id="354" r:id="rId74"/>
    <p:sldId id="357" r:id="rId75"/>
    <p:sldId id="358" r:id="rId76"/>
    <p:sldId id="369" r:id="rId77"/>
    <p:sldId id="401" r:id="rId78"/>
    <p:sldId id="407" r:id="rId79"/>
    <p:sldId id="403" r:id="rId80"/>
    <p:sldId id="404" r:id="rId81"/>
    <p:sldId id="405" r:id="rId82"/>
    <p:sldId id="406" r:id="rId83"/>
    <p:sldId id="408" r:id="rId84"/>
    <p:sldId id="409" r:id="rId85"/>
    <p:sldId id="410" r:id="rId86"/>
    <p:sldId id="411" r:id="rId8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13" autoAdjust="0"/>
    <p:restoredTop sz="94660"/>
  </p:normalViewPr>
  <p:slideViewPr>
    <p:cSldViewPr showGuides="1">
      <p:cViewPr varScale="1">
        <p:scale>
          <a:sx n="155" d="100"/>
          <a:sy n="155" d="100"/>
        </p:scale>
        <p:origin x="114" y="25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38100" cy="381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9BBB83-0C0D-4BA2-B8E1-D2000E5AC86B}" type="datetimeFigureOut">
              <a:rPr lang="en-US" smtClean="0"/>
              <a:t>5/9/2017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E2BA1-496D-40B2-899B-9053C09941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1076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9BBB83-0C0D-4BA2-B8E1-D2000E5AC86B}" type="datetimeFigureOut">
              <a:rPr lang="en-US" smtClean="0"/>
              <a:t>5/9/2017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E2BA1-496D-40B2-899B-9053C09941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3840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9BBB83-0C0D-4BA2-B8E1-D2000E5AC86B}" type="datetimeFigureOut">
              <a:rPr lang="en-US" smtClean="0"/>
              <a:t>5/9/2017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E2BA1-496D-40B2-899B-9053C09941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2118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9BBB83-0C0D-4BA2-B8E1-D2000E5AC86B}" type="datetimeFigureOut">
              <a:rPr lang="en-US" smtClean="0"/>
              <a:t>5/9/2017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E2BA1-496D-40B2-899B-9053C09941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4506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9BBB83-0C0D-4BA2-B8E1-D2000E5AC86B}" type="datetimeFigureOut">
              <a:rPr lang="en-US" smtClean="0"/>
              <a:t>5/9/2017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E2BA1-496D-40B2-899B-9053C09941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8041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9BBB83-0C0D-4BA2-B8E1-D2000E5AC86B}" type="datetimeFigureOut">
              <a:rPr lang="en-US" smtClean="0"/>
              <a:t>5/9/2017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E2BA1-496D-40B2-899B-9053C09941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8501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9BBB83-0C0D-4BA2-B8E1-D2000E5AC86B}" type="datetimeFigureOut">
              <a:rPr lang="en-US" smtClean="0"/>
              <a:t>5/9/2017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E2BA1-496D-40B2-899B-9053C09941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3301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9BBB83-0C0D-4BA2-B8E1-D2000E5AC86B}" type="datetimeFigureOut">
              <a:rPr lang="en-US" smtClean="0"/>
              <a:t>5/9/2017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E2BA1-496D-40B2-899B-9053C09941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319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9BBB83-0C0D-4BA2-B8E1-D2000E5AC86B}" type="datetimeFigureOut">
              <a:rPr lang="en-US" smtClean="0"/>
              <a:t>5/9/2017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E2BA1-496D-40B2-899B-9053C09941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7115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9BBB83-0C0D-4BA2-B8E1-D2000E5AC86B}" type="datetimeFigureOut">
              <a:rPr lang="en-US" smtClean="0"/>
              <a:t>5/9/2017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E2BA1-496D-40B2-899B-9053C09941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1522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9BBB83-0C0D-4BA2-B8E1-D2000E5AC86B}" type="datetimeFigureOut">
              <a:rPr lang="en-US" smtClean="0"/>
              <a:t>5/9/2017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E2BA1-496D-40B2-899B-9053C09941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1828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9BBB83-0C0D-4BA2-B8E1-D2000E5AC86B}" type="datetimeFigureOut">
              <a:rPr lang="en-US" smtClean="0"/>
              <a:t>5/9/2017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1E2BA1-496D-40B2-899B-9053C09941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1539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emf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4" Type="http://schemas.openxmlformats.org/officeDocument/2006/relationships/image" Target="../media/image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tags" Target="../tags/tag5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tags" Target="../tags/tag8.xml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tags" Target="../tags/tag15.xml"/><Relationship Id="rId7" Type="http://schemas.openxmlformats.org/officeDocument/2006/relationships/image" Target="../media/image11.png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image" Target="../media/image10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tags" Target="../tags/tag24.xml"/><Relationship Id="rId13" Type="http://schemas.openxmlformats.org/officeDocument/2006/relationships/image" Target="../media/image14.png"/><Relationship Id="rId18" Type="http://schemas.openxmlformats.org/officeDocument/2006/relationships/image" Target="../media/image8.png"/><Relationship Id="rId3" Type="http://schemas.openxmlformats.org/officeDocument/2006/relationships/tags" Target="../tags/tag19.xml"/><Relationship Id="rId7" Type="http://schemas.openxmlformats.org/officeDocument/2006/relationships/tags" Target="../tags/tag23.xml"/><Relationship Id="rId12" Type="http://schemas.openxmlformats.org/officeDocument/2006/relationships/image" Target="../media/image13.png"/><Relationship Id="rId17" Type="http://schemas.openxmlformats.org/officeDocument/2006/relationships/image" Target="../media/image11.png"/><Relationship Id="rId2" Type="http://schemas.openxmlformats.org/officeDocument/2006/relationships/tags" Target="../tags/tag18.xml"/><Relationship Id="rId16" Type="http://schemas.openxmlformats.org/officeDocument/2006/relationships/image" Target="../media/image10.png"/><Relationship Id="rId1" Type="http://schemas.openxmlformats.org/officeDocument/2006/relationships/tags" Target="../tags/tag17.xml"/><Relationship Id="rId6" Type="http://schemas.openxmlformats.org/officeDocument/2006/relationships/tags" Target="../tags/tag22.xml"/><Relationship Id="rId11" Type="http://schemas.openxmlformats.org/officeDocument/2006/relationships/image" Target="../media/image12.png"/><Relationship Id="rId5" Type="http://schemas.openxmlformats.org/officeDocument/2006/relationships/tags" Target="../tags/tag21.xml"/><Relationship Id="rId15" Type="http://schemas.openxmlformats.org/officeDocument/2006/relationships/image" Target="../media/image16.png"/><Relationship Id="rId10" Type="http://schemas.openxmlformats.org/officeDocument/2006/relationships/slideLayout" Target="../slideLayouts/slideLayout2.xml"/><Relationship Id="rId4" Type="http://schemas.openxmlformats.org/officeDocument/2006/relationships/tags" Target="../tags/tag20.xml"/><Relationship Id="rId9" Type="http://schemas.openxmlformats.org/officeDocument/2006/relationships/tags" Target="../tags/tag25.xml"/><Relationship Id="rId14" Type="http://schemas.openxmlformats.org/officeDocument/2006/relationships/image" Target="../media/image15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tags" Target="../tags/tag33.xml"/><Relationship Id="rId13" Type="http://schemas.openxmlformats.org/officeDocument/2006/relationships/image" Target="../media/image13.png"/><Relationship Id="rId18" Type="http://schemas.openxmlformats.org/officeDocument/2006/relationships/image" Target="../media/image11.png"/><Relationship Id="rId3" Type="http://schemas.openxmlformats.org/officeDocument/2006/relationships/tags" Target="../tags/tag28.xml"/><Relationship Id="rId7" Type="http://schemas.openxmlformats.org/officeDocument/2006/relationships/tags" Target="../tags/tag32.xml"/><Relationship Id="rId12" Type="http://schemas.openxmlformats.org/officeDocument/2006/relationships/image" Target="../media/image12.png"/><Relationship Id="rId17" Type="http://schemas.openxmlformats.org/officeDocument/2006/relationships/image" Target="../media/image10.png"/><Relationship Id="rId2" Type="http://schemas.openxmlformats.org/officeDocument/2006/relationships/tags" Target="../tags/tag27.xml"/><Relationship Id="rId16" Type="http://schemas.openxmlformats.org/officeDocument/2006/relationships/image" Target="../media/image16.png"/><Relationship Id="rId1" Type="http://schemas.openxmlformats.org/officeDocument/2006/relationships/tags" Target="../tags/tag26.xml"/><Relationship Id="rId6" Type="http://schemas.openxmlformats.org/officeDocument/2006/relationships/tags" Target="../tags/tag31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30.xml"/><Relationship Id="rId15" Type="http://schemas.openxmlformats.org/officeDocument/2006/relationships/image" Target="../media/image15.png"/><Relationship Id="rId10" Type="http://schemas.openxmlformats.org/officeDocument/2006/relationships/tags" Target="../tags/tag35.xml"/><Relationship Id="rId19" Type="http://schemas.openxmlformats.org/officeDocument/2006/relationships/image" Target="../media/image8.png"/><Relationship Id="rId4" Type="http://schemas.openxmlformats.org/officeDocument/2006/relationships/tags" Target="../tags/tag29.xml"/><Relationship Id="rId9" Type="http://schemas.openxmlformats.org/officeDocument/2006/relationships/tags" Target="../tags/tag34.xml"/><Relationship Id="rId14" Type="http://schemas.openxmlformats.org/officeDocument/2006/relationships/image" Target="../media/image14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tags" Target="../tags/tag43.xml"/><Relationship Id="rId13" Type="http://schemas.openxmlformats.org/officeDocument/2006/relationships/image" Target="../media/image12.png"/><Relationship Id="rId18" Type="http://schemas.openxmlformats.org/officeDocument/2006/relationships/image" Target="../media/image10.png"/><Relationship Id="rId3" Type="http://schemas.openxmlformats.org/officeDocument/2006/relationships/tags" Target="../tags/tag38.xml"/><Relationship Id="rId21" Type="http://schemas.openxmlformats.org/officeDocument/2006/relationships/image" Target="../media/image8.png"/><Relationship Id="rId7" Type="http://schemas.openxmlformats.org/officeDocument/2006/relationships/tags" Target="../tags/tag42.xml"/><Relationship Id="rId12" Type="http://schemas.openxmlformats.org/officeDocument/2006/relationships/slideLayout" Target="../slideLayouts/slideLayout2.xml"/><Relationship Id="rId17" Type="http://schemas.openxmlformats.org/officeDocument/2006/relationships/image" Target="../media/image16.png"/><Relationship Id="rId2" Type="http://schemas.openxmlformats.org/officeDocument/2006/relationships/tags" Target="../tags/tag37.xml"/><Relationship Id="rId16" Type="http://schemas.openxmlformats.org/officeDocument/2006/relationships/image" Target="../media/image15.png"/><Relationship Id="rId20" Type="http://schemas.openxmlformats.org/officeDocument/2006/relationships/image" Target="../media/image11.png"/><Relationship Id="rId1" Type="http://schemas.openxmlformats.org/officeDocument/2006/relationships/tags" Target="../tags/tag36.xml"/><Relationship Id="rId6" Type="http://schemas.openxmlformats.org/officeDocument/2006/relationships/tags" Target="../tags/tag41.xml"/><Relationship Id="rId11" Type="http://schemas.openxmlformats.org/officeDocument/2006/relationships/tags" Target="../tags/tag46.xml"/><Relationship Id="rId5" Type="http://schemas.openxmlformats.org/officeDocument/2006/relationships/tags" Target="../tags/tag40.xml"/><Relationship Id="rId15" Type="http://schemas.openxmlformats.org/officeDocument/2006/relationships/image" Target="../media/image14.png"/><Relationship Id="rId10" Type="http://schemas.openxmlformats.org/officeDocument/2006/relationships/tags" Target="../tags/tag45.xml"/><Relationship Id="rId19" Type="http://schemas.openxmlformats.org/officeDocument/2006/relationships/image" Target="../media/image17.png"/><Relationship Id="rId4" Type="http://schemas.openxmlformats.org/officeDocument/2006/relationships/tags" Target="../tags/tag39.xml"/><Relationship Id="rId9" Type="http://schemas.openxmlformats.org/officeDocument/2006/relationships/tags" Target="../tags/tag44.xml"/><Relationship Id="rId14" Type="http://schemas.openxmlformats.org/officeDocument/2006/relationships/image" Target="../media/image13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tags" Target="../tags/tag54.xml"/><Relationship Id="rId13" Type="http://schemas.openxmlformats.org/officeDocument/2006/relationships/tags" Target="../tags/tag59.xml"/><Relationship Id="rId18" Type="http://schemas.openxmlformats.org/officeDocument/2006/relationships/image" Target="../media/image18.png"/><Relationship Id="rId26" Type="http://schemas.openxmlformats.org/officeDocument/2006/relationships/image" Target="../media/image25.png"/><Relationship Id="rId3" Type="http://schemas.openxmlformats.org/officeDocument/2006/relationships/tags" Target="../tags/tag49.xml"/><Relationship Id="rId21" Type="http://schemas.openxmlformats.org/officeDocument/2006/relationships/image" Target="../media/image17.png"/><Relationship Id="rId7" Type="http://schemas.openxmlformats.org/officeDocument/2006/relationships/tags" Target="../tags/tag53.xml"/><Relationship Id="rId12" Type="http://schemas.openxmlformats.org/officeDocument/2006/relationships/tags" Target="../tags/tag58.xml"/><Relationship Id="rId17" Type="http://schemas.openxmlformats.org/officeDocument/2006/relationships/slideLayout" Target="../slideLayouts/slideLayout2.xml"/><Relationship Id="rId25" Type="http://schemas.openxmlformats.org/officeDocument/2006/relationships/image" Target="../media/image24.png"/><Relationship Id="rId33" Type="http://schemas.openxmlformats.org/officeDocument/2006/relationships/image" Target="../media/image32.png"/><Relationship Id="rId2" Type="http://schemas.openxmlformats.org/officeDocument/2006/relationships/tags" Target="../tags/tag48.xml"/><Relationship Id="rId16" Type="http://schemas.openxmlformats.org/officeDocument/2006/relationships/tags" Target="../tags/tag62.xml"/><Relationship Id="rId20" Type="http://schemas.openxmlformats.org/officeDocument/2006/relationships/image" Target="../media/image20.png"/><Relationship Id="rId29" Type="http://schemas.openxmlformats.org/officeDocument/2006/relationships/image" Target="../media/image28.png"/><Relationship Id="rId1" Type="http://schemas.openxmlformats.org/officeDocument/2006/relationships/tags" Target="../tags/tag47.xml"/><Relationship Id="rId6" Type="http://schemas.openxmlformats.org/officeDocument/2006/relationships/tags" Target="../tags/tag52.xml"/><Relationship Id="rId11" Type="http://schemas.openxmlformats.org/officeDocument/2006/relationships/tags" Target="../tags/tag57.xml"/><Relationship Id="rId24" Type="http://schemas.openxmlformats.org/officeDocument/2006/relationships/image" Target="../media/image23.png"/><Relationship Id="rId32" Type="http://schemas.openxmlformats.org/officeDocument/2006/relationships/image" Target="../media/image31.png"/><Relationship Id="rId5" Type="http://schemas.openxmlformats.org/officeDocument/2006/relationships/tags" Target="../tags/tag51.xml"/><Relationship Id="rId15" Type="http://schemas.openxmlformats.org/officeDocument/2006/relationships/tags" Target="../tags/tag61.xml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10" Type="http://schemas.openxmlformats.org/officeDocument/2006/relationships/tags" Target="../tags/tag56.xml"/><Relationship Id="rId19" Type="http://schemas.openxmlformats.org/officeDocument/2006/relationships/image" Target="../media/image19.png"/><Relationship Id="rId31" Type="http://schemas.openxmlformats.org/officeDocument/2006/relationships/image" Target="../media/image30.png"/><Relationship Id="rId4" Type="http://schemas.openxmlformats.org/officeDocument/2006/relationships/tags" Target="../tags/tag50.xml"/><Relationship Id="rId9" Type="http://schemas.openxmlformats.org/officeDocument/2006/relationships/tags" Target="../tags/tag55.xml"/><Relationship Id="rId14" Type="http://schemas.openxmlformats.org/officeDocument/2006/relationships/tags" Target="../tags/tag60.xml"/><Relationship Id="rId22" Type="http://schemas.openxmlformats.org/officeDocument/2006/relationships/image" Target="../media/image21.png"/><Relationship Id="rId27" Type="http://schemas.openxmlformats.org/officeDocument/2006/relationships/image" Target="../media/image26.png"/><Relationship Id="rId30" Type="http://schemas.openxmlformats.org/officeDocument/2006/relationships/image" Target="../media/image29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tags" Target="../tags/tag70.xml"/><Relationship Id="rId13" Type="http://schemas.openxmlformats.org/officeDocument/2006/relationships/tags" Target="../tags/tag75.xml"/><Relationship Id="rId18" Type="http://schemas.openxmlformats.org/officeDocument/2006/relationships/image" Target="../media/image18.png"/><Relationship Id="rId26" Type="http://schemas.openxmlformats.org/officeDocument/2006/relationships/image" Target="../media/image25.png"/><Relationship Id="rId3" Type="http://schemas.openxmlformats.org/officeDocument/2006/relationships/tags" Target="../tags/tag65.xml"/><Relationship Id="rId21" Type="http://schemas.openxmlformats.org/officeDocument/2006/relationships/image" Target="../media/image17.png"/><Relationship Id="rId7" Type="http://schemas.openxmlformats.org/officeDocument/2006/relationships/tags" Target="../tags/tag69.xml"/><Relationship Id="rId12" Type="http://schemas.openxmlformats.org/officeDocument/2006/relationships/tags" Target="../tags/tag74.xml"/><Relationship Id="rId17" Type="http://schemas.openxmlformats.org/officeDocument/2006/relationships/slideLayout" Target="../slideLayouts/slideLayout2.xml"/><Relationship Id="rId25" Type="http://schemas.openxmlformats.org/officeDocument/2006/relationships/image" Target="../media/image24.png"/><Relationship Id="rId33" Type="http://schemas.openxmlformats.org/officeDocument/2006/relationships/image" Target="../media/image32.png"/><Relationship Id="rId2" Type="http://schemas.openxmlformats.org/officeDocument/2006/relationships/tags" Target="../tags/tag64.xml"/><Relationship Id="rId16" Type="http://schemas.openxmlformats.org/officeDocument/2006/relationships/tags" Target="../tags/tag78.xml"/><Relationship Id="rId20" Type="http://schemas.openxmlformats.org/officeDocument/2006/relationships/image" Target="../media/image20.png"/><Relationship Id="rId29" Type="http://schemas.openxmlformats.org/officeDocument/2006/relationships/image" Target="../media/image28.png"/><Relationship Id="rId1" Type="http://schemas.openxmlformats.org/officeDocument/2006/relationships/tags" Target="../tags/tag63.xml"/><Relationship Id="rId6" Type="http://schemas.openxmlformats.org/officeDocument/2006/relationships/tags" Target="../tags/tag68.xml"/><Relationship Id="rId11" Type="http://schemas.openxmlformats.org/officeDocument/2006/relationships/tags" Target="../tags/tag73.xml"/><Relationship Id="rId24" Type="http://schemas.openxmlformats.org/officeDocument/2006/relationships/image" Target="../media/image23.png"/><Relationship Id="rId32" Type="http://schemas.openxmlformats.org/officeDocument/2006/relationships/image" Target="../media/image31.png"/><Relationship Id="rId5" Type="http://schemas.openxmlformats.org/officeDocument/2006/relationships/tags" Target="../tags/tag67.xml"/><Relationship Id="rId15" Type="http://schemas.openxmlformats.org/officeDocument/2006/relationships/tags" Target="../tags/tag77.xml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10" Type="http://schemas.openxmlformats.org/officeDocument/2006/relationships/tags" Target="../tags/tag72.xml"/><Relationship Id="rId19" Type="http://schemas.openxmlformats.org/officeDocument/2006/relationships/image" Target="../media/image19.png"/><Relationship Id="rId31" Type="http://schemas.openxmlformats.org/officeDocument/2006/relationships/image" Target="../media/image30.png"/><Relationship Id="rId4" Type="http://schemas.openxmlformats.org/officeDocument/2006/relationships/tags" Target="../tags/tag66.xml"/><Relationship Id="rId9" Type="http://schemas.openxmlformats.org/officeDocument/2006/relationships/tags" Target="../tags/tag71.xml"/><Relationship Id="rId14" Type="http://schemas.openxmlformats.org/officeDocument/2006/relationships/tags" Target="../tags/tag76.xml"/><Relationship Id="rId22" Type="http://schemas.openxmlformats.org/officeDocument/2006/relationships/image" Target="../media/image21.png"/><Relationship Id="rId27" Type="http://schemas.openxmlformats.org/officeDocument/2006/relationships/image" Target="../media/image26.png"/><Relationship Id="rId30" Type="http://schemas.openxmlformats.org/officeDocument/2006/relationships/image" Target="../media/image29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tags" Target="../tags/tag86.xml"/><Relationship Id="rId13" Type="http://schemas.openxmlformats.org/officeDocument/2006/relationships/tags" Target="../tags/tag91.xml"/><Relationship Id="rId18" Type="http://schemas.openxmlformats.org/officeDocument/2006/relationships/image" Target="../media/image18.png"/><Relationship Id="rId26" Type="http://schemas.openxmlformats.org/officeDocument/2006/relationships/image" Target="../media/image25.png"/><Relationship Id="rId3" Type="http://schemas.openxmlformats.org/officeDocument/2006/relationships/tags" Target="../tags/tag81.xml"/><Relationship Id="rId21" Type="http://schemas.openxmlformats.org/officeDocument/2006/relationships/image" Target="../media/image17.png"/><Relationship Id="rId7" Type="http://schemas.openxmlformats.org/officeDocument/2006/relationships/tags" Target="../tags/tag85.xml"/><Relationship Id="rId12" Type="http://schemas.openxmlformats.org/officeDocument/2006/relationships/tags" Target="../tags/tag90.xml"/><Relationship Id="rId17" Type="http://schemas.openxmlformats.org/officeDocument/2006/relationships/slideLayout" Target="../slideLayouts/slideLayout2.xml"/><Relationship Id="rId25" Type="http://schemas.openxmlformats.org/officeDocument/2006/relationships/image" Target="../media/image24.png"/><Relationship Id="rId33" Type="http://schemas.openxmlformats.org/officeDocument/2006/relationships/image" Target="../media/image32.png"/><Relationship Id="rId2" Type="http://schemas.openxmlformats.org/officeDocument/2006/relationships/tags" Target="../tags/tag80.xml"/><Relationship Id="rId16" Type="http://schemas.openxmlformats.org/officeDocument/2006/relationships/tags" Target="../tags/tag94.xml"/><Relationship Id="rId20" Type="http://schemas.openxmlformats.org/officeDocument/2006/relationships/image" Target="../media/image20.png"/><Relationship Id="rId29" Type="http://schemas.openxmlformats.org/officeDocument/2006/relationships/image" Target="../media/image28.png"/><Relationship Id="rId1" Type="http://schemas.openxmlformats.org/officeDocument/2006/relationships/tags" Target="../tags/tag79.xml"/><Relationship Id="rId6" Type="http://schemas.openxmlformats.org/officeDocument/2006/relationships/tags" Target="../tags/tag84.xml"/><Relationship Id="rId11" Type="http://schemas.openxmlformats.org/officeDocument/2006/relationships/tags" Target="../tags/tag89.xml"/><Relationship Id="rId24" Type="http://schemas.openxmlformats.org/officeDocument/2006/relationships/image" Target="../media/image23.png"/><Relationship Id="rId32" Type="http://schemas.openxmlformats.org/officeDocument/2006/relationships/image" Target="../media/image31.png"/><Relationship Id="rId5" Type="http://schemas.openxmlformats.org/officeDocument/2006/relationships/tags" Target="../tags/tag83.xml"/><Relationship Id="rId15" Type="http://schemas.openxmlformats.org/officeDocument/2006/relationships/tags" Target="../tags/tag93.xml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10" Type="http://schemas.openxmlformats.org/officeDocument/2006/relationships/tags" Target="../tags/tag88.xml"/><Relationship Id="rId19" Type="http://schemas.openxmlformats.org/officeDocument/2006/relationships/image" Target="../media/image19.png"/><Relationship Id="rId31" Type="http://schemas.openxmlformats.org/officeDocument/2006/relationships/image" Target="../media/image30.png"/><Relationship Id="rId4" Type="http://schemas.openxmlformats.org/officeDocument/2006/relationships/tags" Target="../tags/tag82.xml"/><Relationship Id="rId9" Type="http://schemas.openxmlformats.org/officeDocument/2006/relationships/tags" Target="../tags/tag87.xml"/><Relationship Id="rId14" Type="http://schemas.openxmlformats.org/officeDocument/2006/relationships/tags" Target="../tags/tag92.xml"/><Relationship Id="rId22" Type="http://schemas.openxmlformats.org/officeDocument/2006/relationships/image" Target="../media/image21.png"/><Relationship Id="rId27" Type="http://schemas.openxmlformats.org/officeDocument/2006/relationships/image" Target="../media/image26.png"/><Relationship Id="rId30" Type="http://schemas.openxmlformats.org/officeDocument/2006/relationships/image" Target="../media/image29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tags" Target="../tags/tag102.xml"/><Relationship Id="rId13" Type="http://schemas.openxmlformats.org/officeDocument/2006/relationships/tags" Target="../tags/tag107.xml"/><Relationship Id="rId18" Type="http://schemas.openxmlformats.org/officeDocument/2006/relationships/tags" Target="../tags/tag112.xml"/><Relationship Id="rId26" Type="http://schemas.openxmlformats.org/officeDocument/2006/relationships/image" Target="../media/image21.png"/><Relationship Id="rId3" Type="http://schemas.openxmlformats.org/officeDocument/2006/relationships/tags" Target="../tags/tag97.xml"/><Relationship Id="rId21" Type="http://schemas.openxmlformats.org/officeDocument/2006/relationships/tags" Target="../tags/tag115.xml"/><Relationship Id="rId34" Type="http://schemas.openxmlformats.org/officeDocument/2006/relationships/image" Target="../media/image39.png"/><Relationship Id="rId7" Type="http://schemas.openxmlformats.org/officeDocument/2006/relationships/tags" Target="../tags/tag101.xml"/><Relationship Id="rId12" Type="http://schemas.openxmlformats.org/officeDocument/2006/relationships/tags" Target="../tags/tag106.xml"/><Relationship Id="rId17" Type="http://schemas.openxmlformats.org/officeDocument/2006/relationships/tags" Target="../tags/tag111.xml"/><Relationship Id="rId25" Type="http://schemas.openxmlformats.org/officeDocument/2006/relationships/image" Target="../media/image22.png"/><Relationship Id="rId33" Type="http://schemas.openxmlformats.org/officeDocument/2006/relationships/image" Target="../media/image38.png"/><Relationship Id="rId38" Type="http://schemas.openxmlformats.org/officeDocument/2006/relationships/image" Target="../media/image25.png"/><Relationship Id="rId2" Type="http://schemas.openxmlformats.org/officeDocument/2006/relationships/tags" Target="../tags/tag96.xml"/><Relationship Id="rId16" Type="http://schemas.openxmlformats.org/officeDocument/2006/relationships/tags" Target="../tags/tag110.xml"/><Relationship Id="rId20" Type="http://schemas.openxmlformats.org/officeDocument/2006/relationships/tags" Target="../tags/tag114.xml"/><Relationship Id="rId29" Type="http://schemas.openxmlformats.org/officeDocument/2006/relationships/image" Target="../media/image35.png"/><Relationship Id="rId1" Type="http://schemas.openxmlformats.org/officeDocument/2006/relationships/tags" Target="../tags/tag95.xml"/><Relationship Id="rId6" Type="http://schemas.openxmlformats.org/officeDocument/2006/relationships/tags" Target="../tags/tag100.xml"/><Relationship Id="rId11" Type="http://schemas.openxmlformats.org/officeDocument/2006/relationships/tags" Target="../tags/tag105.xml"/><Relationship Id="rId24" Type="http://schemas.openxmlformats.org/officeDocument/2006/relationships/image" Target="../media/image20.png"/><Relationship Id="rId32" Type="http://schemas.openxmlformats.org/officeDocument/2006/relationships/image" Target="../media/image31.png"/><Relationship Id="rId37" Type="http://schemas.openxmlformats.org/officeDocument/2006/relationships/image" Target="../media/image42.png"/><Relationship Id="rId5" Type="http://schemas.openxmlformats.org/officeDocument/2006/relationships/tags" Target="../tags/tag99.xml"/><Relationship Id="rId15" Type="http://schemas.openxmlformats.org/officeDocument/2006/relationships/tags" Target="../tags/tag109.xml"/><Relationship Id="rId23" Type="http://schemas.openxmlformats.org/officeDocument/2006/relationships/image" Target="../media/image26.png"/><Relationship Id="rId28" Type="http://schemas.openxmlformats.org/officeDocument/2006/relationships/image" Target="../media/image34.png"/><Relationship Id="rId36" Type="http://schemas.openxmlformats.org/officeDocument/2006/relationships/image" Target="../media/image41.png"/><Relationship Id="rId10" Type="http://schemas.openxmlformats.org/officeDocument/2006/relationships/tags" Target="../tags/tag104.xml"/><Relationship Id="rId19" Type="http://schemas.openxmlformats.org/officeDocument/2006/relationships/tags" Target="../tags/tag113.xml"/><Relationship Id="rId31" Type="http://schemas.openxmlformats.org/officeDocument/2006/relationships/image" Target="../media/image37.png"/><Relationship Id="rId4" Type="http://schemas.openxmlformats.org/officeDocument/2006/relationships/tags" Target="../tags/tag98.xml"/><Relationship Id="rId9" Type="http://schemas.openxmlformats.org/officeDocument/2006/relationships/tags" Target="../tags/tag103.xml"/><Relationship Id="rId14" Type="http://schemas.openxmlformats.org/officeDocument/2006/relationships/tags" Target="../tags/tag108.xml"/><Relationship Id="rId22" Type="http://schemas.openxmlformats.org/officeDocument/2006/relationships/slideLayout" Target="../slideLayouts/slideLayout4.xml"/><Relationship Id="rId27" Type="http://schemas.openxmlformats.org/officeDocument/2006/relationships/image" Target="../media/image33.png"/><Relationship Id="rId30" Type="http://schemas.openxmlformats.org/officeDocument/2006/relationships/image" Target="../media/image36.png"/><Relationship Id="rId35" Type="http://schemas.openxmlformats.org/officeDocument/2006/relationships/image" Target="../media/image40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tags" Target="../tags/tag123.xml"/><Relationship Id="rId13" Type="http://schemas.openxmlformats.org/officeDocument/2006/relationships/tags" Target="../tags/tag128.xml"/><Relationship Id="rId18" Type="http://schemas.openxmlformats.org/officeDocument/2006/relationships/tags" Target="../tags/tag133.xml"/><Relationship Id="rId26" Type="http://schemas.openxmlformats.org/officeDocument/2006/relationships/image" Target="../media/image21.png"/><Relationship Id="rId3" Type="http://schemas.openxmlformats.org/officeDocument/2006/relationships/tags" Target="../tags/tag118.xml"/><Relationship Id="rId21" Type="http://schemas.openxmlformats.org/officeDocument/2006/relationships/tags" Target="../tags/tag136.xml"/><Relationship Id="rId34" Type="http://schemas.openxmlformats.org/officeDocument/2006/relationships/image" Target="../media/image39.png"/><Relationship Id="rId7" Type="http://schemas.openxmlformats.org/officeDocument/2006/relationships/tags" Target="../tags/tag122.xml"/><Relationship Id="rId12" Type="http://schemas.openxmlformats.org/officeDocument/2006/relationships/tags" Target="../tags/tag127.xml"/><Relationship Id="rId17" Type="http://schemas.openxmlformats.org/officeDocument/2006/relationships/tags" Target="../tags/tag132.xml"/><Relationship Id="rId25" Type="http://schemas.openxmlformats.org/officeDocument/2006/relationships/image" Target="../media/image22.png"/><Relationship Id="rId33" Type="http://schemas.openxmlformats.org/officeDocument/2006/relationships/image" Target="../media/image38.png"/><Relationship Id="rId38" Type="http://schemas.openxmlformats.org/officeDocument/2006/relationships/image" Target="../media/image25.png"/><Relationship Id="rId2" Type="http://schemas.openxmlformats.org/officeDocument/2006/relationships/tags" Target="../tags/tag117.xml"/><Relationship Id="rId16" Type="http://schemas.openxmlformats.org/officeDocument/2006/relationships/tags" Target="../tags/tag131.xml"/><Relationship Id="rId20" Type="http://schemas.openxmlformats.org/officeDocument/2006/relationships/tags" Target="../tags/tag135.xml"/><Relationship Id="rId29" Type="http://schemas.openxmlformats.org/officeDocument/2006/relationships/image" Target="../media/image35.png"/><Relationship Id="rId1" Type="http://schemas.openxmlformats.org/officeDocument/2006/relationships/tags" Target="../tags/tag116.xml"/><Relationship Id="rId6" Type="http://schemas.openxmlformats.org/officeDocument/2006/relationships/tags" Target="../tags/tag121.xml"/><Relationship Id="rId11" Type="http://schemas.openxmlformats.org/officeDocument/2006/relationships/tags" Target="../tags/tag126.xml"/><Relationship Id="rId24" Type="http://schemas.openxmlformats.org/officeDocument/2006/relationships/image" Target="../media/image20.png"/><Relationship Id="rId32" Type="http://schemas.openxmlformats.org/officeDocument/2006/relationships/image" Target="../media/image31.png"/><Relationship Id="rId37" Type="http://schemas.openxmlformats.org/officeDocument/2006/relationships/image" Target="../media/image42.png"/><Relationship Id="rId5" Type="http://schemas.openxmlformats.org/officeDocument/2006/relationships/tags" Target="../tags/tag120.xml"/><Relationship Id="rId15" Type="http://schemas.openxmlformats.org/officeDocument/2006/relationships/tags" Target="../tags/tag130.xml"/><Relationship Id="rId23" Type="http://schemas.openxmlformats.org/officeDocument/2006/relationships/image" Target="../media/image26.png"/><Relationship Id="rId28" Type="http://schemas.openxmlformats.org/officeDocument/2006/relationships/image" Target="../media/image34.png"/><Relationship Id="rId36" Type="http://schemas.openxmlformats.org/officeDocument/2006/relationships/image" Target="../media/image41.png"/><Relationship Id="rId10" Type="http://schemas.openxmlformats.org/officeDocument/2006/relationships/tags" Target="../tags/tag125.xml"/><Relationship Id="rId19" Type="http://schemas.openxmlformats.org/officeDocument/2006/relationships/tags" Target="../tags/tag134.xml"/><Relationship Id="rId31" Type="http://schemas.openxmlformats.org/officeDocument/2006/relationships/image" Target="../media/image37.png"/><Relationship Id="rId4" Type="http://schemas.openxmlformats.org/officeDocument/2006/relationships/tags" Target="../tags/tag119.xml"/><Relationship Id="rId9" Type="http://schemas.openxmlformats.org/officeDocument/2006/relationships/tags" Target="../tags/tag124.xml"/><Relationship Id="rId14" Type="http://schemas.openxmlformats.org/officeDocument/2006/relationships/tags" Target="../tags/tag129.xml"/><Relationship Id="rId22" Type="http://schemas.openxmlformats.org/officeDocument/2006/relationships/slideLayout" Target="../slideLayouts/slideLayout4.xml"/><Relationship Id="rId27" Type="http://schemas.openxmlformats.org/officeDocument/2006/relationships/image" Target="../media/image33.png"/><Relationship Id="rId30" Type="http://schemas.openxmlformats.org/officeDocument/2006/relationships/image" Target="../media/image36.png"/><Relationship Id="rId35" Type="http://schemas.openxmlformats.org/officeDocument/2006/relationships/image" Target="../media/image40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tags" Target="../tags/tag139.xml"/><Relationship Id="rId7" Type="http://schemas.openxmlformats.org/officeDocument/2006/relationships/image" Target="../media/image43.png"/><Relationship Id="rId2" Type="http://schemas.openxmlformats.org/officeDocument/2006/relationships/tags" Target="../tags/tag138.xml"/><Relationship Id="rId1" Type="http://schemas.openxmlformats.org/officeDocument/2006/relationships/tags" Target="../tags/tag137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47.png"/><Relationship Id="rId5" Type="http://schemas.openxmlformats.org/officeDocument/2006/relationships/tags" Target="../tags/tag141.xml"/><Relationship Id="rId10" Type="http://schemas.openxmlformats.org/officeDocument/2006/relationships/image" Target="../media/image46.png"/><Relationship Id="rId4" Type="http://schemas.openxmlformats.org/officeDocument/2006/relationships/tags" Target="../tags/tag140.xml"/><Relationship Id="rId9" Type="http://schemas.openxmlformats.org/officeDocument/2006/relationships/image" Target="../media/image45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0.png"/><Relationship Id="rId3" Type="http://schemas.openxmlformats.org/officeDocument/2006/relationships/tags" Target="../tags/tag144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47.png"/><Relationship Id="rId2" Type="http://schemas.openxmlformats.org/officeDocument/2006/relationships/tags" Target="../tags/tag143.xml"/><Relationship Id="rId1" Type="http://schemas.openxmlformats.org/officeDocument/2006/relationships/tags" Target="../tags/tag142.xml"/><Relationship Id="rId6" Type="http://schemas.openxmlformats.org/officeDocument/2006/relationships/tags" Target="../tags/tag147.xml"/><Relationship Id="rId11" Type="http://schemas.openxmlformats.org/officeDocument/2006/relationships/image" Target="../media/image46.png"/><Relationship Id="rId5" Type="http://schemas.openxmlformats.org/officeDocument/2006/relationships/tags" Target="../tags/tag146.xml"/><Relationship Id="rId10" Type="http://schemas.openxmlformats.org/officeDocument/2006/relationships/image" Target="../media/image45.png"/><Relationship Id="rId4" Type="http://schemas.openxmlformats.org/officeDocument/2006/relationships/tags" Target="../tags/tag145.xml"/><Relationship Id="rId9" Type="http://schemas.openxmlformats.org/officeDocument/2006/relationships/image" Target="../media/image49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tags" Target="../tags/tag150.xml"/><Relationship Id="rId7" Type="http://schemas.openxmlformats.org/officeDocument/2006/relationships/image" Target="../media/image46.png"/><Relationship Id="rId2" Type="http://schemas.openxmlformats.org/officeDocument/2006/relationships/tags" Target="../tags/tag149.xml"/><Relationship Id="rId1" Type="http://schemas.openxmlformats.org/officeDocument/2006/relationships/tags" Target="../tags/tag148.xml"/><Relationship Id="rId6" Type="http://schemas.openxmlformats.org/officeDocument/2006/relationships/slideLayout" Target="../slideLayouts/slideLayout5.xml"/><Relationship Id="rId11" Type="http://schemas.openxmlformats.org/officeDocument/2006/relationships/image" Target="../media/image54.png"/><Relationship Id="rId5" Type="http://schemas.openxmlformats.org/officeDocument/2006/relationships/tags" Target="../tags/tag152.xml"/><Relationship Id="rId10" Type="http://schemas.openxmlformats.org/officeDocument/2006/relationships/image" Target="../media/image53.png"/><Relationship Id="rId4" Type="http://schemas.openxmlformats.org/officeDocument/2006/relationships/tags" Target="../tags/tag151.xml"/><Relationship Id="rId9" Type="http://schemas.openxmlformats.org/officeDocument/2006/relationships/image" Target="../media/image52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tags" Target="../tags/tag155.xml"/><Relationship Id="rId7" Type="http://schemas.openxmlformats.org/officeDocument/2006/relationships/image" Target="../media/image46.png"/><Relationship Id="rId2" Type="http://schemas.openxmlformats.org/officeDocument/2006/relationships/tags" Target="../tags/tag154.xml"/><Relationship Id="rId1" Type="http://schemas.openxmlformats.org/officeDocument/2006/relationships/tags" Target="../tags/tag153.xml"/><Relationship Id="rId6" Type="http://schemas.openxmlformats.org/officeDocument/2006/relationships/slideLayout" Target="../slideLayouts/slideLayout5.xml"/><Relationship Id="rId11" Type="http://schemas.openxmlformats.org/officeDocument/2006/relationships/image" Target="../media/image54.png"/><Relationship Id="rId5" Type="http://schemas.openxmlformats.org/officeDocument/2006/relationships/tags" Target="../tags/tag157.xml"/><Relationship Id="rId10" Type="http://schemas.openxmlformats.org/officeDocument/2006/relationships/image" Target="../media/image53.png"/><Relationship Id="rId4" Type="http://schemas.openxmlformats.org/officeDocument/2006/relationships/tags" Target="../tags/tag156.xml"/><Relationship Id="rId9" Type="http://schemas.openxmlformats.org/officeDocument/2006/relationships/image" Target="../media/image52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tags" Target="../tags/tag160.xml"/><Relationship Id="rId7" Type="http://schemas.openxmlformats.org/officeDocument/2006/relationships/image" Target="../media/image48.png"/><Relationship Id="rId2" Type="http://schemas.openxmlformats.org/officeDocument/2006/relationships/tags" Target="../tags/tag159.xml"/><Relationship Id="rId1" Type="http://schemas.openxmlformats.org/officeDocument/2006/relationships/tags" Target="../tags/tag158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162.xml"/><Relationship Id="rId4" Type="http://schemas.openxmlformats.org/officeDocument/2006/relationships/tags" Target="../tags/tag161.xml"/><Relationship Id="rId9" Type="http://schemas.openxmlformats.org/officeDocument/2006/relationships/image" Target="../media/image5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3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20.png"/><Relationship Id="rId3" Type="http://schemas.openxmlformats.org/officeDocument/2006/relationships/tags" Target="../tags/tag166.xml"/><Relationship Id="rId7" Type="http://schemas.openxmlformats.org/officeDocument/2006/relationships/tags" Target="../tags/tag170.xml"/><Relationship Id="rId12" Type="http://schemas.openxmlformats.org/officeDocument/2006/relationships/image" Target="../media/image38.png"/><Relationship Id="rId2" Type="http://schemas.openxmlformats.org/officeDocument/2006/relationships/tags" Target="../tags/tag165.xml"/><Relationship Id="rId1" Type="http://schemas.openxmlformats.org/officeDocument/2006/relationships/tags" Target="../tags/tag164.xml"/><Relationship Id="rId6" Type="http://schemas.openxmlformats.org/officeDocument/2006/relationships/tags" Target="../tags/tag169.xml"/><Relationship Id="rId11" Type="http://schemas.openxmlformats.org/officeDocument/2006/relationships/image" Target="../media/image59.png"/><Relationship Id="rId5" Type="http://schemas.openxmlformats.org/officeDocument/2006/relationships/tags" Target="../tags/tag168.xml"/><Relationship Id="rId15" Type="http://schemas.openxmlformats.org/officeDocument/2006/relationships/image" Target="../media/image25.png"/><Relationship Id="rId10" Type="http://schemas.openxmlformats.org/officeDocument/2006/relationships/image" Target="../media/image22.png"/><Relationship Id="rId4" Type="http://schemas.openxmlformats.org/officeDocument/2006/relationships/tags" Target="../tags/tag167.xml"/><Relationship Id="rId9" Type="http://schemas.openxmlformats.org/officeDocument/2006/relationships/image" Target="../media/image58.png"/><Relationship Id="rId14" Type="http://schemas.openxmlformats.org/officeDocument/2006/relationships/image" Target="../media/image60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tags" Target="../tags/tag178.xml"/><Relationship Id="rId13" Type="http://schemas.openxmlformats.org/officeDocument/2006/relationships/image" Target="../media/image60.png"/><Relationship Id="rId3" Type="http://schemas.openxmlformats.org/officeDocument/2006/relationships/tags" Target="../tags/tag173.xml"/><Relationship Id="rId7" Type="http://schemas.openxmlformats.org/officeDocument/2006/relationships/tags" Target="../tags/tag177.xml"/><Relationship Id="rId12" Type="http://schemas.openxmlformats.org/officeDocument/2006/relationships/image" Target="../media/image20.png"/><Relationship Id="rId17" Type="http://schemas.openxmlformats.org/officeDocument/2006/relationships/image" Target="../media/image21.png"/><Relationship Id="rId2" Type="http://schemas.openxmlformats.org/officeDocument/2006/relationships/tags" Target="../tags/tag172.xml"/><Relationship Id="rId16" Type="http://schemas.openxmlformats.org/officeDocument/2006/relationships/image" Target="../media/image39.png"/><Relationship Id="rId1" Type="http://schemas.openxmlformats.org/officeDocument/2006/relationships/tags" Target="../tags/tag171.xml"/><Relationship Id="rId6" Type="http://schemas.openxmlformats.org/officeDocument/2006/relationships/tags" Target="../tags/tag176.xml"/><Relationship Id="rId11" Type="http://schemas.openxmlformats.org/officeDocument/2006/relationships/image" Target="../media/image22.png"/><Relationship Id="rId5" Type="http://schemas.openxmlformats.org/officeDocument/2006/relationships/tags" Target="../tags/tag175.xml"/><Relationship Id="rId15" Type="http://schemas.openxmlformats.org/officeDocument/2006/relationships/image" Target="../media/image61.png"/><Relationship Id="rId10" Type="http://schemas.openxmlformats.org/officeDocument/2006/relationships/image" Target="../media/image58.png"/><Relationship Id="rId4" Type="http://schemas.openxmlformats.org/officeDocument/2006/relationships/tags" Target="../tags/tag174.xml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25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tags" Target="../tags/tag181.xml"/><Relationship Id="rId7" Type="http://schemas.openxmlformats.org/officeDocument/2006/relationships/image" Target="../media/image64.png"/><Relationship Id="rId2" Type="http://schemas.openxmlformats.org/officeDocument/2006/relationships/tags" Target="../tags/tag180.xml"/><Relationship Id="rId1" Type="http://schemas.openxmlformats.org/officeDocument/2006/relationships/tags" Target="../tags/tag179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65.png"/><Relationship Id="rId3" Type="http://schemas.openxmlformats.org/officeDocument/2006/relationships/tags" Target="../tags/tag184.xml"/><Relationship Id="rId7" Type="http://schemas.openxmlformats.org/officeDocument/2006/relationships/tags" Target="../tags/tag188.xml"/><Relationship Id="rId12" Type="http://schemas.openxmlformats.org/officeDocument/2006/relationships/image" Target="../media/image25.png"/><Relationship Id="rId2" Type="http://schemas.openxmlformats.org/officeDocument/2006/relationships/tags" Target="../tags/tag183.xml"/><Relationship Id="rId1" Type="http://schemas.openxmlformats.org/officeDocument/2006/relationships/tags" Target="../tags/tag182.xml"/><Relationship Id="rId6" Type="http://schemas.openxmlformats.org/officeDocument/2006/relationships/tags" Target="../tags/tag187.xml"/><Relationship Id="rId11" Type="http://schemas.openxmlformats.org/officeDocument/2006/relationships/image" Target="../media/image60.png"/><Relationship Id="rId5" Type="http://schemas.openxmlformats.org/officeDocument/2006/relationships/tags" Target="../tags/tag186.xml"/><Relationship Id="rId10" Type="http://schemas.openxmlformats.org/officeDocument/2006/relationships/image" Target="../media/image63.png"/><Relationship Id="rId4" Type="http://schemas.openxmlformats.org/officeDocument/2006/relationships/tags" Target="../tags/tag185.xml"/><Relationship Id="rId9" Type="http://schemas.openxmlformats.org/officeDocument/2006/relationships/image" Target="../media/image2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tags" Target="../tags/tag191.xml"/><Relationship Id="rId2" Type="http://schemas.openxmlformats.org/officeDocument/2006/relationships/tags" Target="../tags/tag190.xml"/><Relationship Id="rId1" Type="http://schemas.openxmlformats.org/officeDocument/2006/relationships/tags" Target="../tags/tag189.xml"/><Relationship Id="rId6" Type="http://schemas.openxmlformats.org/officeDocument/2006/relationships/image" Target="../media/image66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9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3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tags" Target="../tags/tag196.xml"/><Relationship Id="rId7" Type="http://schemas.openxmlformats.org/officeDocument/2006/relationships/image" Target="../media/image68.png"/><Relationship Id="rId2" Type="http://schemas.openxmlformats.org/officeDocument/2006/relationships/tags" Target="../tags/tag195.xml"/><Relationship Id="rId1" Type="http://schemas.openxmlformats.org/officeDocument/2006/relationships/tags" Target="../tags/tag194.xml"/><Relationship Id="rId6" Type="http://schemas.openxmlformats.org/officeDocument/2006/relationships/image" Target="../media/image64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97.xml"/><Relationship Id="rId9" Type="http://schemas.openxmlformats.org/officeDocument/2006/relationships/image" Target="../media/image70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tags" Target="../tags/tag200.xml"/><Relationship Id="rId7" Type="http://schemas.openxmlformats.org/officeDocument/2006/relationships/image" Target="../media/image68.png"/><Relationship Id="rId2" Type="http://schemas.openxmlformats.org/officeDocument/2006/relationships/tags" Target="../tags/tag199.xml"/><Relationship Id="rId1" Type="http://schemas.openxmlformats.org/officeDocument/2006/relationships/tags" Target="../tags/tag198.xml"/><Relationship Id="rId6" Type="http://schemas.openxmlformats.org/officeDocument/2006/relationships/image" Target="../media/image64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01.xml"/><Relationship Id="rId9" Type="http://schemas.openxmlformats.org/officeDocument/2006/relationships/image" Target="../media/image70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tags" Target="../tags/tag209.xml"/><Relationship Id="rId13" Type="http://schemas.openxmlformats.org/officeDocument/2006/relationships/tags" Target="../tags/tag214.xml"/><Relationship Id="rId18" Type="http://schemas.openxmlformats.org/officeDocument/2006/relationships/image" Target="../media/image72.png"/><Relationship Id="rId3" Type="http://schemas.openxmlformats.org/officeDocument/2006/relationships/tags" Target="../tags/tag204.xml"/><Relationship Id="rId21" Type="http://schemas.openxmlformats.org/officeDocument/2006/relationships/image" Target="../media/image75.png"/><Relationship Id="rId7" Type="http://schemas.openxmlformats.org/officeDocument/2006/relationships/tags" Target="../tags/tag208.xml"/><Relationship Id="rId12" Type="http://schemas.openxmlformats.org/officeDocument/2006/relationships/tags" Target="../tags/tag213.xml"/><Relationship Id="rId17" Type="http://schemas.openxmlformats.org/officeDocument/2006/relationships/image" Target="../media/image71.png"/><Relationship Id="rId25" Type="http://schemas.openxmlformats.org/officeDocument/2006/relationships/image" Target="../media/image79.png"/><Relationship Id="rId2" Type="http://schemas.openxmlformats.org/officeDocument/2006/relationships/tags" Target="../tags/tag203.xml"/><Relationship Id="rId16" Type="http://schemas.openxmlformats.org/officeDocument/2006/relationships/slideLayout" Target="../slideLayouts/slideLayout2.xml"/><Relationship Id="rId20" Type="http://schemas.openxmlformats.org/officeDocument/2006/relationships/image" Target="../media/image74.png"/><Relationship Id="rId1" Type="http://schemas.openxmlformats.org/officeDocument/2006/relationships/tags" Target="../tags/tag202.xml"/><Relationship Id="rId6" Type="http://schemas.openxmlformats.org/officeDocument/2006/relationships/tags" Target="../tags/tag207.xml"/><Relationship Id="rId11" Type="http://schemas.openxmlformats.org/officeDocument/2006/relationships/tags" Target="../tags/tag212.xml"/><Relationship Id="rId24" Type="http://schemas.openxmlformats.org/officeDocument/2006/relationships/image" Target="../media/image78.png"/><Relationship Id="rId5" Type="http://schemas.openxmlformats.org/officeDocument/2006/relationships/tags" Target="../tags/tag206.xml"/><Relationship Id="rId15" Type="http://schemas.openxmlformats.org/officeDocument/2006/relationships/tags" Target="../tags/tag216.xml"/><Relationship Id="rId23" Type="http://schemas.openxmlformats.org/officeDocument/2006/relationships/image" Target="../media/image77.png"/><Relationship Id="rId10" Type="http://schemas.openxmlformats.org/officeDocument/2006/relationships/tags" Target="../tags/tag211.xml"/><Relationship Id="rId19" Type="http://schemas.openxmlformats.org/officeDocument/2006/relationships/image" Target="../media/image73.png"/><Relationship Id="rId4" Type="http://schemas.openxmlformats.org/officeDocument/2006/relationships/tags" Target="../tags/tag205.xml"/><Relationship Id="rId9" Type="http://schemas.openxmlformats.org/officeDocument/2006/relationships/tags" Target="../tags/tag210.xml"/><Relationship Id="rId14" Type="http://schemas.openxmlformats.org/officeDocument/2006/relationships/tags" Target="../tags/tag215.xml"/><Relationship Id="rId22" Type="http://schemas.openxmlformats.org/officeDocument/2006/relationships/image" Target="../media/image76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tags" Target="../tags/tag224.xml"/><Relationship Id="rId13" Type="http://schemas.openxmlformats.org/officeDocument/2006/relationships/slideLayout" Target="../slideLayouts/slideLayout2.xml"/><Relationship Id="rId18" Type="http://schemas.openxmlformats.org/officeDocument/2006/relationships/image" Target="../media/image66.png"/><Relationship Id="rId3" Type="http://schemas.openxmlformats.org/officeDocument/2006/relationships/tags" Target="../tags/tag219.xml"/><Relationship Id="rId21" Type="http://schemas.openxmlformats.org/officeDocument/2006/relationships/image" Target="../media/image24.png"/><Relationship Id="rId7" Type="http://schemas.openxmlformats.org/officeDocument/2006/relationships/tags" Target="../tags/tag223.xml"/><Relationship Id="rId12" Type="http://schemas.openxmlformats.org/officeDocument/2006/relationships/tags" Target="../tags/tag228.xml"/><Relationship Id="rId17" Type="http://schemas.openxmlformats.org/officeDocument/2006/relationships/image" Target="../media/image82.png"/><Relationship Id="rId2" Type="http://schemas.openxmlformats.org/officeDocument/2006/relationships/tags" Target="../tags/tag218.xml"/><Relationship Id="rId16" Type="http://schemas.openxmlformats.org/officeDocument/2006/relationships/image" Target="../media/image81.png"/><Relationship Id="rId20" Type="http://schemas.openxmlformats.org/officeDocument/2006/relationships/image" Target="../media/image65.png"/><Relationship Id="rId1" Type="http://schemas.openxmlformats.org/officeDocument/2006/relationships/tags" Target="../tags/tag217.xml"/><Relationship Id="rId6" Type="http://schemas.openxmlformats.org/officeDocument/2006/relationships/tags" Target="../tags/tag222.xml"/><Relationship Id="rId11" Type="http://schemas.openxmlformats.org/officeDocument/2006/relationships/tags" Target="../tags/tag227.xml"/><Relationship Id="rId5" Type="http://schemas.openxmlformats.org/officeDocument/2006/relationships/tags" Target="../tags/tag221.xml"/><Relationship Id="rId15" Type="http://schemas.openxmlformats.org/officeDocument/2006/relationships/image" Target="../media/image80.png"/><Relationship Id="rId23" Type="http://schemas.openxmlformats.org/officeDocument/2006/relationships/image" Target="../media/image25.png"/><Relationship Id="rId10" Type="http://schemas.openxmlformats.org/officeDocument/2006/relationships/tags" Target="../tags/tag226.xml"/><Relationship Id="rId19" Type="http://schemas.openxmlformats.org/officeDocument/2006/relationships/image" Target="../media/image83.png"/><Relationship Id="rId4" Type="http://schemas.openxmlformats.org/officeDocument/2006/relationships/tags" Target="../tags/tag220.xml"/><Relationship Id="rId9" Type="http://schemas.openxmlformats.org/officeDocument/2006/relationships/tags" Target="../tags/tag225.xml"/><Relationship Id="rId14" Type="http://schemas.openxmlformats.org/officeDocument/2006/relationships/image" Target="../media/image20.png"/><Relationship Id="rId22" Type="http://schemas.openxmlformats.org/officeDocument/2006/relationships/image" Target="../media/image60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tags" Target="../tags/tag231.xml"/><Relationship Id="rId7" Type="http://schemas.openxmlformats.org/officeDocument/2006/relationships/image" Target="../media/image86.png"/><Relationship Id="rId2" Type="http://schemas.openxmlformats.org/officeDocument/2006/relationships/tags" Target="../tags/tag230.xml"/><Relationship Id="rId1" Type="http://schemas.openxmlformats.org/officeDocument/2006/relationships/tags" Target="../tags/tag229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tags" Target="../tags/tag234.xml"/><Relationship Id="rId7" Type="http://schemas.openxmlformats.org/officeDocument/2006/relationships/image" Target="../media/image86.png"/><Relationship Id="rId2" Type="http://schemas.openxmlformats.org/officeDocument/2006/relationships/tags" Target="../tags/tag233.xml"/><Relationship Id="rId1" Type="http://schemas.openxmlformats.org/officeDocument/2006/relationships/tags" Target="../tags/tag232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tags" Target="../tags/tag237.xml"/><Relationship Id="rId7" Type="http://schemas.openxmlformats.org/officeDocument/2006/relationships/image" Target="../media/image86.png"/><Relationship Id="rId2" Type="http://schemas.openxmlformats.org/officeDocument/2006/relationships/tags" Target="../tags/tag236.xml"/><Relationship Id="rId1" Type="http://schemas.openxmlformats.org/officeDocument/2006/relationships/tags" Target="../tags/tag235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emf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tags" Target="../tags/tag240.xml"/><Relationship Id="rId7" Type="http://schemas.openxmlformats.org/officeDocument/2006/relationships/image" Target="../media/image84.png"/><Relationship Id="rId2" Type="http://schemas.openxmlformats.org/officeDocument/2006/relationships/tags" Target="../tags/tag239.xml"/><Relationship Id="rId1" Type="http://schemas.openxmlformats.org/officeDocument/2006/relationships/tags" Target="../tags/tag238.xml"/><Relationship Id="rId6" Type="http://schemas.openxmlformats.org/officeDocument/2006/relationships/slideLayout" Target="../slideLayouts/slideLayout4.xml"/><Relationship Id="rId11" Type="http://schemas.openxmlformats.org/officeDocument/2006/relationships/image" Target="../media/image86.png"/><Relationship Id="rId5" Type="http://schemas.openxmlformats.org/officeDocument/2006/relationships/tags" Target="../tags/tag242.xml"/><Relationship Id="rId10" Type="http://schemas.openxmlformats.org/officeDocument/2006/relationships/image" Target="../media/image89.png"/><Relationship Id="rId4" Type="http://schemas.openxmlformats.org/officeDocument/2006/relationships/tags" Target="../tags/tag241.xml"/><Relationship Id="rId9" Type="http://schemas.openxmlformats.org/officeDocument/2006/relationships/image" Target="../media/image88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.xml"/><Relationship Id="rId13" Type="http://schemas.openxmlformats.org/officeDocument/2006/relationships/image" Target="../media/image90.png"/><Relationship Id="rId3" Type="http://schemas.openxmlformats.org/officeDocument/2006/relationships/tags" Target="../tags/tag245.xml"/><Relationship Id="rId7" Type="http://schemas.openxmlformats.org/officeDocument/2006/relationships/tags" Target="../tags/tag249.xml"/><Relationship Id="rId12" Type="http://schemas.openxmlformats.org/officeDocument/2006/relationships/image" Target="../media/image89.png"/><Relationship Id="rId2" Type="http://schemas.openxmlformats.org/officeDocument/2006/relationships/tags" Target="../tags/tag244.xml"/><Relationship Id="rId1" Type="http://schemas.openxmlformats.org/officeDocument/2006/relationships/tags" Target="../tags/tag243.xml"/><Relationship Id="rId6" Type="http://schemas.openxmlformats.org/officeDocument/2006/relationships/tags" Target="../tags/tag248.xml"/><Relationship Id="rId11" Type="http://schemas.openxmlformats.org/officeDocument/2006/relationships/image" Target="../media/image88.png"/><Relationship Id="rId5" Type="http://schemas.openxmlformats.org/officeDocument/2006/relationships/tags" Target="../tags/tag247.xml"/><Relationship Id="rId15" Type="http://schemas.openxmlformats.org/officeDocument/2006/relationships/image" Target="../media/image86.png"/><Relationship Id="rId10" Type="http://schemas.openxmlformats.org/officeDocument/2006/relationships/image" Target="../media/image85.png"/><Relationship Id="rId4" Type="http://schemas.openxmlformats.org/officeDocument/2006/relationships/tags" Target="../tags/tag246.xml"/><Relationship Id="rId9" Type="http://schemas.openxmlformats.org/officeDocument/2006/relationships/image" Target="../media/image84.png"/><Relationship Id="rId14" Type="http://schemas.openxmlformats.org/officeDocument/2006/relationships/image" Target="../media/image91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.xml"/><Relationship Id="rId13" Type="http://schemas.openxmlformats.org/officeDocument/2006/relationships/image" Target="../media/image90.png"/><Relationship Id="rId3" Type="http://schemas.openxmlformats.org/officeDocument/2006/relationships/tags" Target="../tags/tag252.xml"/><Relationship Id="rId7" Type="http://schemas.openxmlformats.org/officeDocument/2006/relationships/tags" Target="../tags/tag256.xml"/><Relationship Id="rId12" Type="http://schemas.openxmlformats.org/officeDocument/2006/relationships/image" Target="../media/image89.png"/><Relationship Id="rId2" Type="http://schemas.openxmlformats.org/officeDocument/2006/relationships/tags" Target="../tags/tag251.xml"/><Relationship Id="rId1" Type="http://schemas.openxmlformats.org/officeDocument/2006/relationships/tags" Target="../tags/tag250.xml"/><Relationship Id="rId6" Type="http://schemas.openxmlformats.org/officeDocument/2006/relationships/tags" Target="../tags/tag255.xml"/><Relationship Id="rId11" Type="http://schemas.openxmlformats.org/officeDocument/2006/relationships/image" Target="../media/image88.png"/><Relationship Id="rId5" Type="http://schemas.openxmlformats.org/officeDocument/2006/relationships/tags" Target="../tags/tag254.xml"/><Relationship Id="rId15" Type="http://schemas.openxmlformats.org/officeDocument/2006/relationships/image" Target="../media/image86.png"/><Relationship Id="rId10" Type="http://schemas.openxmlformats.org/officeDocument/2006/relationships/image" Target="../media/image85.png"/><Relationship Id="rId4" Type="http://schemas.openxmlformats.org/officeDocument/2006/relationships/tags" Target="../tags/tag253.xml"/><Relationship Id="rId9" Type="http://schemas.openxmlformats.org/officeDocument/2006/relationships/image" Target="../media/image84.png"/><Relationship Id="rId14" Type="http://schemas.openxmlformats.org/officeDocument/2006/relationships/image" Target="../media/image91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57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tags" Target="../tags/tag260.xml"/><Relationship Id="rId7" Type="http://schemas.openxmlformats.org/officeDocument/2006/relationships/image" Target="../media/image20.png"/><Relationship Id="rId2" Type="http://schemas.openxmlformats.org/officeDocument/2006/relationships/tags" Target="../tags/tag259.xml"/><Relationship Id="rId1" Type="http://schemas.openxmlformats.org/officeDocument/2006/relationships/tags" Target="../tags/tag258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21.png"/><Relationship Id="rId5" Type="http://schemas.openxmlformats.org/officeDocument/2006/relationships/tags" Target="../tags/tag262.xml"/><Relationship Id="rId10" Type="http://schemas.openxmlformats.org/officeDocument/2006/relationships/image" Target="../media/image60.png"/><Relationship Id="rId4" Type="http://schemas.openxmlformats.org/officeDocument/2006/relationships/tags" Target="../tags/tag261.xml"/><Relationship Id="rId9" Type="http://schemas.openxmlformats.org/officeDocument/2006/relationships/image" Target="../media/image25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1.png"/><Relationship Id="rId3" Type="http://schemas.openxmlformats.org/officeDocument/2006/relationships/tags" Target="../tags/tag265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31.png"/><Relationship Id="rId2" Type="http://schemas.openxmlformats.org/officeDocument/2006/relationships/tags" Target="../tags/tag264.xml"/><Relationship Id="rId1" Type="http://schemas.openxmlformats.org/officeDocument/2006/relationships/tags" Target="../tags/tag263.xml"/><Relationship Id="rId6" Type="http://schemas.openxmlformats.org/officeDocument/2006/relationships/tags" Target="../tags/tag268.xml"/><Relationship Id="rId11" Type="http://schemas.openxmlformats.org/officeDocument/2006/relationships/image" Target="../media/image60.png"/><Relationship Id="rId5" Type="http://schemas.openxmlformats.org/officeDocument/2006/relationships/tags" Target="../tags/tag267.xml"/><Relationship Id="rId10" Type="http://schemas.openxmlformats.org/officeDocument/2006/relationships/image" Target="../media/image25.png"/><Relationship Id="rId4" Type="http://schemas.openxmlformats.org/officeDocument/2006/relationships/tags" Target="../tags/tag266.xml"/><Relationship Id="rId9" Type="http://schemas.openxmlformats.org/officeDocument/2006/relationships/image" Target="../media/image22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69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7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jp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71.xml"/><Relationship Id="rId5" Type="http://schemas.openxmlformats.org/officeDocument/2006/relationships/image" Target="../media/image96.png"/><Relationship Id="rId4" Type="http://schemas.openxmlformats.org/officeDocument/2006/relationships/image" Target="../media/image95.emf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jpg"/><Relationship Id="rId7" Type="http://schemas.openxmlformats.org/officeDocument/2006/relationships/image" Target="../media/image9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72.xml"/><Relationship Id="rId6" Type="http://schemas.openxmlformats.org/officeDocument/2006/relationships/image" Target="../media/image98.emf"/><Relationship Id="rId5" Type="http://schemas.openxmlformats.org/officeDocument/2006/relationships/image" Target="../media/image97.jpg"/><Relationship Id="rId4" Type="http://schemas.openxmlformats.org/officeDocument/2006/relationships/image" Target="../media/image95.emf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jpg"/><Relationship Id="rId7" Type="http://schemas.openxmlformats.org/officeDocument/2006/relationships/image" Target="../media/image102.jp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73.xml"/><Relationship Id="rId6" Type="http://schemas.openxmlformats.org/officeDocument/2006/relationships/image" Target="../media/image101.png"/><Relationship Id="rId5" Type="http://schemas.openxmlformats.org/officeDocument/2006/relationships/image" Target="../media/image100.emf"/><Relationship Id="rId4" Type="http://schemas.openxmlformats.org/officeDocument/2006/relationships/image" Target="../media/image95.emf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75.xml"/><Relationship Id="rId1" Type="http://schemas.openxmlformats.org/officeDocument/2006/relationships/tags" Target="../tags/tag274.xml"/><Relationship Id="rId5" Type="http://schemas.openxmlformats.org/officeDocument/2006/relationships/image" Target="../media/image58.png"/><Relationship Id="rId4" Type="http://schemas.openxmlformats.org/officeDocument/2006/relationships/image" Target="../media/image55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tags" Target="../tags/tag283.xml"/><Relationship Id="rId13" Type="http://schemas.openxmlformats.org/officeDocument/2006/relationships/image" Target="../media/image106.png"/><Relationship Id="rId3" Type="http://schemas.openxmlformats.org/officeDocument/2006/relationships/tags" Target="../tags/tag278.xml"/><Relationship Id="rId7" Type="http://schemas.openxmlformats.org/officeDocument/2006/relationships/tags" Target="../tags/tag282.xml"/><Relationship Id="rId12" Type="http://schemas.openxmlformats.org/officeDocument/2006/relationships/image" Target="../media/image105.png"/><Relationship Id="rId17" Type="http://schemas.openxmlformats.org/officeDocument/2006/relationships/image" Target="../media/image110.png"/><Relationship Id="rId2" Type="http://schemas.openxmlformats.org/officeDocument/2006/relationships/tags" Target="../tags/tag277.xml"/><Relationship Id="rId16" Type="http://schemas.openxmlformats.org/officeDocument/2006/relationships/image" Target="../media/image109.png"/><Relationship Id="rId1" Type="http://schemas.openxmlformats.org/officeDocument/2006/relationships/tags" Target="../tags/tag276.xml"/><Relationship Id="rId6" Type="http://schemas.openxmlformats.org/officeDocument/2006/relationships/tags" Target="../tags/tag281.xml"/><Relationship Id="rId11" Type="http://schemas.openxmlformats.org/officeDocument/2006/relationships/image" Target="../media/image104.png"/><Relationship Id="rId5" Type="http://schemas.openxmlformats.org/officeDocument/2006/relationships/tags" Target="../tags/tag280.xml"/><Relationship Id="rId15" Type="http://schemas.openxmlformats.org/officeDocument/2006/relationships/image" Target="../media/image108.png"/><Relationship Id="rId10" Type="http://schemas.openxmlformats.org/officeDocument/2006/relationships/image" Target="../media/image103.png"/><Relationship Id="rId4" Type="http://schemas.openxmlformats.org/officeDocument/2006/relationships/tags" Target="../tags/tag279.xml"/><Relationship Id="rId9" Type="http://schemas.openxmlformats.org/officeDocument/2006/relationships/slideLayout" Target="../slideLayouts/slideLayout4.xml"/><Relationship Id="rId14" Type="http://schemas.openxmlformats.org/officeDocument/2006/relationships/image" Target="../media/image10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tags" Target="../tags/tag286.xml"/><Relationship Id="rId7" Type="http://schemas.openxmlformats.org/officeDocument/2006/relationships/slideLayout" Target="../slideLayouts/slideLayout4.xml"/><Relationship Id="rId2" Type="http://schemas.openxmlformats.org/officeDocument/2006/relationships/tags" Target="../tags/tag285.xml"/><Relationship Id="rId1" Type="http://schemas.openxmlformats.org/officeDocument/2006/relationships/tags" Target="../tags/tag284.xml"/><Relationship Id="rId6" Type="http://schemas.openxmlformats.org/officeDocument/2006/relationships/tags" Target="../tags/tag289.xml"/><Relationship Id="rId5" Type="http://schemas.openxmlformats.org/officeDocument/2006/relationships/tags" Target="../tags/tag288.xml"/><Relationship Id="rId10" Type="http://schemas.openxmlformats.org/officeDocument/2006/relationships/image" Target="../media/image111.png"/><Relationship Id="rId4" Type="http://schemas.openxmlformats.org/officeDocument/2006/relationships/tags" Target="../tags/tag287.xml"/><Relationship Id="rId9" Type="http://schemas.openxmlformats.org/officeDocument/2006/relationships/image" Target="../media/image25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emf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90.xml"/><Relationship Id="rId5" Type="http://schemas.openxmlformats.org/officeDocument/2006/relationships/image" Target="../media/image114.emf"/><Relationship Id="rId4" Type="http://schemas.openxmlformats.org/officeDocument/2006/relationships/image" Target="../media/image113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emf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91.xml"/><Relationship Id="rId5" Type="http://schemas.openxmlformats.org/officeDocument/2006/relationships/image" Target="../media/image117.emf"/><Relationship Id="rId4" Type="http://schemas.openxmlformats.org/officeDocument/2006/relationships/image" Target="../media/image116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tags" Target="../tags/tag299.xml"/><Relationship Id="rId13" Type="http://schemas.openxmlformats.org/officeDocument/2006/relationships/tags" Target="../tags/tag304.xml"/><Relationship Id="rId18" Type="http://schemas.openxmlformats.org/officeDocument/2006/relationships/image" Target="../media/image18.png"/><Relationship Id="rId26" Type="http://schemas.openxmlformats.org/officeDocument/2006/relationships/image" Target="../media/image25.png"/><Relationship Id="rId3" Type="http://schemas.openxmlformats.org/officeDocument/2006/relationships/tags" Target="../tags/tag294.xml"/><Relationship Id="rId21" Type="http://schemas.openxmlformats.org/officeDocument/2006/relationships/image" Target="../media/image17.png"/><Relationship Id="rId7" Type="http://schemas.openxmlformats.org/officeDocument/2006/relationships/tags" Target="../tags/tag298.xml"/><Relationship Id="rId12" Type="http://schemas.openxmlformats.org/officeDocument/2006/relationships/tags" Target="../tags/tag303.xml"/><Relationship Id="rId17" Type="http://schemas.openxmlformats.org/officeDocument/2006/relationships/slideLayout" Target="../slideLayouts/slideLayout2.xml"/><Relationship Id="rId25" Type="http://schemas.openxmlformats.org/officeDocument/2006/relationships/image" Target="../media/image24.png"/><Relationship Id="rId33" Type="http://schemas.openxmlformats.org/officeDocument/2006/relationships/image" Target="../media/image32.png"/><Relationship Id="rId2" Type="http://schemas.openxmlformats.org/officeDocument/2006/relationships/tags" Target="../tags/tag293.xml"/><Relationship Id="rId16" Type="http://schemas.openxmlformats.org/officeDocument/2006/relationships/tags" Target="../tags/tag307.xml"/><Relationship Id="rId20" Type="http://schemas.openxmlformats.org/officeDocument/2006/relationships/image" Target="../media/image20.png"/><Relationship Id="rId29" Type="http://schemas.openxmlformats.org/officeDocument/2006/relationships/image" Target="../media/image28.png"/><Relationship Id="rId1" Type="http://schemas.openxmlformats.org/officeDocument/2006/relationships/tags" Target="../tags/tag292.xml"/><Relationship Id="rId6" Type="http://schemas.openxmlformats.org/officeDocument/2006/relationships/tags" Target="../tags/tag297.xml"/><Relationship Id="rId11" Type="http://schemas.openxmlformats.org/officeDocument/2006/relationships/tags" Target="../tags/tag302.xml"/><Relationship Id="rId24" Type="http://schemas.openxmlformats.org/officeDocument/2006/relationships/image" Target="../media/image23.png"/><Relationship Id="rId32" Type="http://schemas.openxmlformats.org/officeDocument/2006/relationships/image" Target="../media/image31.png"/><Relationship Id="rId5" Type="http://schemas.openxmlformats.org/officeDocument/2006/relationships/tags" Target="../tags/tag296.xml"/><Relationship Id="rId15" Type="http://schemas.openxmlformats.org/officeDocument/2006/relationships/tags" Target="../tags/tag306.xml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10" Type="http://schemas.openxmlformats.org/officeDocument/2006/relationships/tags" Target="../tags/tag301.xml"/><Relationship Id="rId19" Type="http://schemas.openxmlformats.org/officeDocument/2006/relationships/image" Target="../media/image19.png"/><Relationship Id="rId31" Type="http://schemas.openxmlformats.org/officeDocument/2006/relationships/image" Target="../media/image30.png"/><Relationship Id="rId4" Type="http://schemas.openxmlformats.org/officeDocument/2006/relationships/tags" Target="../tags/tag295.xml"/><Relationship Id="rId9" Type="http://schemas.openxmlformats.org/officeDocument/2006/relationships/tags" Target="../tags/tag300.xml"/><Relationship Id="rId14" Type="http://schemas.openxmlformats.org/officeDocument/2006/relationships/tags" Target="../tags/tag305.xml"/><Relationship Id="rId22" Type="http://schemas.openxmlformats.org/officeDocument/2006/relationships/image" Target="../media/image21.png"/><Relationship Id="rId27" Type="http://schemas.openxmlformats.org/officeDocument/2006/relationships/image" Target="../media/image26.png"/><Relationship Id="rId30" Type="http://schemas.openxmlformats.org/officeDocument/2006/relationships/image" Target="../media/image29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tags" Target="../tags/tag310.xml"/><Relationship Id="rId7" Type="http://schemas.openxmlformats.org/officeDocument/2006/relationships/image" Target="../media/image119.png"/><Relationship Id="rId2" Type="http://schemas.openxmlformats.org/officeDocument/2006/relationships/tags" Target="../tags/tag309.xml"/><Relationship Id="rId1" Type="http://schemas.openxmlformats.org/officeDocument/2006/relationships/tags" Target="../tags/tag308.xml"/><Relationship Id="rId6" Type="http://schemas.openxmlformats.org/officeDocument/2006/relationships/image" Target="../media/image118.png"/><Relationship Id="rId5" Type="http://schemas.openxmlformats.org/officeDocument/2006/relationships/slideLayout" Target="../slideLayouts/slideLayout4.xml"/><Relationship Id="rId4" Type="http://schemas.openxmlformats.org/officeDocument/2006/relationships/tags" Target="../tags/tag311.xml"/><Relationship Id="rId9" Type="http://schemas.openxmlformats.org/officeDocument/2006/relationships/image" Target="../media/image121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tags" Target="../tags/tag319.xml"/><Relationship Id="rId13" Type="http://schemas.openxmlformats.org/officeDocument/2006/relationships/image" Target="../media/image111.png"/><Relationship Id="rId3" Type="http://schemas.openxmlformats.org/officeDocument/2006/relationships/tags" Target="../tags/tag314.xml"/><Relationship Id="rId7" Type="http://schemas.openxmlformats.org/officeDocument/2006/relationships/tags" Target="../tags/tag318.xml"/><Relationship Id="rId12" Type="http://schemas.openxmlformats.org/officeDocument/2006/relationships/image" Target="../media/image25.png"/><Relationship Id="rId2" Type="http://schemas.openxmlformats.org/officeDocument/2006/relationships/tags" Target="../tags/tag313.xml"/><Relationship Id="rId1" Type="http://schemas.openxmlformats.org/officeDocument/2006/relationships/tags" Target="../tags/tag312.xml"/><Relationship Id="rId6" Type="http://schemas.openxmlformats.org/officeDocument/2006/relationships/tags" Target="../tags/tag317.xml"/><Relationship Id="rId11" Type="http://schemas.openxmlformats.org/officeDocument/2006/relationships/image" Target="../media/image26.png"/><Relationship Id="rId5" Type="http://schemas.openxmlformats.org/officeDocument/2006/relationships/tags" Target="../tags/tag316.xml"/><Relationship Id="rId10" Type="http://schemas.openxmlformats.org/officeDocument/2006/relationships/image" Target="../media/image20.png"/><Relationship Id="rId4" Type="http://schemas.openxmlformats.org/officeDocument/2006/relationships/tags" Target="../tags/tag315.xml"/><Relationship Id="rId9" Type="http://schemas.openxmlformats.org/officeDocument/2006/relationships/slideLayout" Target="../slideLayouts/slideLayout4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320.xml"/><Relationship Id="rId5" Type="http://schemas.openxmlformats.org/officeDocument/2006/relationships/image" Target="../media/image124.emf"/><Relationship Id="rId4" Type="http://schemas.openxmlformats.org/officeDocument/2006/relationships/image" Target="../media/image123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GPU Implementation of Data-Aided Equalizers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Jeff Ravert</a:t>
            </a:r>
          </a:p>
          <a:p>
            <a:r>
              <a:rPr lang="en-US" dirty="0" smtClean="0"/>
              <a:t>Advisor: Michael Rice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7610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 - Multipath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Multipath </a:t>
            </a:r>
            <a:r>
              <a:rPr lang="en-US" dirty="0" smtClean="0"/>
              <a:t>interference is </a:t>
            </a:r>
            <a:r>
              <a:rPr lang="en-US" dirty="0"/>
              <a:t>one of the dominant causes for link loss in aeronautical </a:t>
            </a:r>
            <a:r>
              <a:rPr lang="en-US" dirty="0" smtClean="0"/>
              <a:t>telemetry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307926" y="3324179"/>
            <a:ext cx="6160379" cy="1354230"/>
            <a:chOff x="861134" y="548640"/>
            <a:chExt cx="11070454" cy="2433607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28800" y="548640"/>
              <a:ext cx="2170364" cy="987638"/>
            </a:xfrm>
            <a:prstGeom prst="rect">
              <a:avLst/>
            </a:prstGeom>
          </p:spPr>
        </p:pic>
        <p:sp>
          <p:nvSpPr>
            <p:cNvPr id="7" name="Freeform 6"/>
            <p:cNvSpPr/>
            <p:nvPr/>
          </p:nvSpPr>
          <p:spPr>
            <a:xfrm>
              <a:off x="861134" y="1837678"/>
              <a:ext cx="11070454" cy="1144569"/>
            </a:xfrm>
            <a:custGeom>
              <a:avLst/>
              <a:gdLst>
                <a:gd name="connsiteX0" fmla="*/ 0 w 11816178"/>
                <a:gd name="connsiteY0" fmla="*/ 7798 h 1321043"/>
                <a:gd name="connsiteX1" fmla="*/ 745724 w 11816178"/>
                <a:gd name="connsiteY1" fmla="*/ 176474 h 1321043"/>
                <a:gd name="connsiteX2" fmla="*/ 2308194 w 11816178"/>
                <a:gd name="connsiteY2" fmla="*/ 1197406 h 1321043"/>
                <a:gd name="connsiteX3" fmla="*/ 3950563 w 11816178"/>
                <a:gd name="connsiteY3" fmla="*/ 1312815 h 1321043"/>
                <a:gd name="connsiteX4" fmla="*/ 5415378 w 11816178"/>
                <a:gd name="connsiteY4" fmla="*/ 1295060 h 1321043"/>
                <a:gd name="connsiteX5" fmla="*/ 6178858 w 11816178"/>
                <a:gd name="connsiteY5" fmla="*/ 1161895 h 1321043"/>
                <a:gd name="connsiteX6" fmla="*/ 8433786 w 11816178"/>
                <a:gd name="connsiteY6" fmla="*/ 1241794 h 1321043"/>
                <a:gd name="connsiteX7" fmla="*/ 9561250 w 11816178"/>
                <a:gd name="connsiteY7" fmla="*/ 1002097 h 1321043"/>
                <a:gd name="connsiteX8" fmla="*/ 11008310 w 11816178"/>
                <a:gd name="connsiteY8" fmla="*/ 629235 h 1321043"/>
                <a:gd name="connsiteX9" fmla="*/ 11816178 w 11816178"/>
                <a:gd name="connsiteY9" fmla="*/ 629235 h 1321043"/>
                <a:gd name="connsiteX0" fmla="*/ 0 w 11070454"/>
                <a:gd name="connsiteY0" fmla="*/ 0 h 1144569"/>
                <a:gd name="connsiteX1" fmla="*/ 1562470 w 11070454"/>
                <a:gd name="connsiteY1" fmla="*/ 1020932 h 1144569"/>
                <a:gd name="connsiteX2" fmla="*/ 3204839 w 11070454"/>
                <a:gd name="connsiteY2" fmla="*/ 1136341 h 1144569"/>
                <a:gd name="connsiteX3" fmla="*/ 4669654 w 11070454"/>
                <a:gd name="connsiteY3" fmla="*/ 1118586 h 1144569"/>
                <a:gd name="connsiteX4" fmla="*/ 5433134 w 11070454"/>
                <a:gd name="connsiteY4" fmla="*/ 985421 h 1144569"/>
                <a:gd name="connsiteX5" fmla="*/ 7688062 w 11070454"/>
                <a:gd name="connsiteY5" fmla="*/ 1065320 h 1144569"/>
                <a:gd name="connsiteX6" fmla="*/ 8815526 w 11070454"/>
                <a:gd name="connsiteY6" fmla="*/ 825623 h 1144569"/>
                <a:gd name="connsiteX7" fmla="*/ 10262586 w 11070454"/>
                <a:gd name="connsiteY7" fmla="*/ 452761 h 1144569"/>
                <a:gd name="connsiteX8" fmla="*/ 11070454 w 11070454"/>
                <a:gd name="connsiteY8" fmla="*/ 452761 h 1144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070454" h="1144569">
                  <a:moveTo>
                    <a:pt x="0" y="0"/>
                  </a:moveTo>
                  <a:cubicBezTo>
                    <a:pt x="384699" y="198268"/>
                    <a:pt x="1028330" y="831542"/>
                    <a:pt x="1562470" y="1020932"/>
                  </a:cubicBezTo>
                  <a:cubicBezTo>
                    <a:pt x="2096610" y="1210322"/>
                    <a:pt x="2686975" y="1120065"/>
                    <a:pt x="3204839" y="1136341"/>
                  </a:cubicBezTo>
                  <a:cubicBezTo>
                    <a:pt x="3722703" y="1152617"/>
                    <a:pt x="4298272" y="1143739"/>
                    <a:pt x="4669654" y="1118586"/>
                  </a:cubicBezTo>
                  <a:cubicBezTo>
                    <a:pt x="5041036" y="1093433"/>
                    <a:pt x="4930066" y="994299"/>
                    <a:pt x="5433134" y="985421"/>
                  </a:cubicBezTo>
                  <a:cubicBezTo>
                    <a:pt x="5936202" y="976543"/>
                    <a:pt x="7124330" y="1091953"/>
                    <a:pt x="7688062" y="1065320"/>
                  </a:cubicBezTo>
                  <a:cubicBezTo>
                    <a:pt x="8251794" y="1038687"/>
                    <a:pt x="8386439" y="927716"/>
                    <a:pt x="8815526" y="825623"/>
                  </a:cubicBezTo>
                  <a:cubicBezTo>
                    <a:pt x="9244613" y="723530"/>
                    <a:pt x="9886765" y="514905"/>
                    <a:pt x="10262586" y="452761"/>
                  </a:cubicBezTo>
                  <a:cubicBezTo>
                    <a:pt x="10638407" y="390617"/>
                    <a:pt x="10854430" y="421689"/>
                    <a:pt x="11070454" y="452761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Arrow Connector 7"/>
            <p:cNvCxnSpPr/>
            <p:nvPr/>
          </p:nvCxnSpPr>
          <p:spPr>
            <a:xfrm>
              <a:off x="3133817" y="1112320"/>
              <a:ext cx="7686583" cy="23348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>
              <a:off x="3133817" y="1112320"/>
              <a:ext cx="3038383" cy="1687917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lg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/>
            <p:nvPr/>
          </p:nvCxnSpPr>
          <p:spPr>
            <a:xfrm flipV="1">
              <a:off x="6172200" y="1358283"/>
              <a:ext cx="4648200" cy="1449197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 flipH="1">
              <a:off x="1959975" y="1105077"/>
              <a:ext cx="1173843" cy="1485723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lgDash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 flipV="1">
              <a:off x="1959976" y="1345804"/>
              <a:ext cx="8860424" cy="1252239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lgDash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522"/>
            <a:stretch/>
          </p:blipFill>
          <p:spPr>
            <a:xfrm>
              <a:off x="10820396" y="927659"/>
              <a:ext cx="908436" cy="1449338"/>
            </a:xfrm>
            <a:prstGeom prst="rect">
              <a:avLst/>
            </a:prstGeom>
          </p:spPr>
        </p:pic>
      </p:grpSp>
      <p:pic>
        <p:nvPicPr>
          <p:cNvPr id="17" name="Picture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0168" y="2393690"/>
            <a:ext cx="4874401" cy="3895831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0168" y="2393690"/>
            <a:ext cx="4874401" cy="3895831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0168" y="2393690"/>
            <a:ext cx="4874401" cy="3895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842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- Equalizers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Blind equalizers </a:t>
            </a:r>
            <a:endParaRPr lang="en-US" dirty="0" smtClean="0"/>
          </a:p>
          <a:p>
            <a:pPr lvl="1"/>
            <a:r>
              <a:rPr lang="en-US" dirty="0" smtClean="0"/>
              <a:t>Adaptive filters </a:t>
            </a:r>
          </a:p>
          <a:p>
            <a:pPr lvl="1"/>
            <a:r>
              <a:rPr lang="en-US" dirty="0" smtClean="0"/>
              <a:t>Use known statistical properties of the transmitted signal</a:t>
            </a:r>
          </a:p>
          <a:p>
            <a:pPr lvl="1"/>
            <a:r>
              <a:rPr lang="en-US" dirty="0" smtClean="0"/>
              <a:t>Have no knowledge of the data or multipath channel</a:t>
            </a:r>
          </a:p>
          <a:p>
            <a:r>
              <a:rPr lang="en-US" dirty="0" smtClean="0"/>
              <a:t>Data-aided equalizers</a:t>
            </a:r>
          </a:p>
          <a:p>
            <a:pPr lvl="1"/>
            <a:r>
              <a:rPr lang="en-US" dirty="0" smtClean="0"/>
              <a:t>Filters calculated from the estimated propagation conditions</a:t>
            </a:r>
          </a:p>
          <a:p>
            <a:pPr lvl="1"/>
            <a:r>
              <a:rPr lang="en-US" dirty="0" smtClean="0"/>
              <a:t>Use known data sequences of </a:t>
            </a:r>
            <a:r>
              <a:rPr lang="en-US" dirty="0"/>
              <a:t>the transmitted </a:t>
            </a:r>
            <a:r>
              <a:rPr lang="en-US" dirty="0" smtClean="0"/>
              <a:t>signal</a:t>
            </a:r>
          </a:p>
          <a:p>
            <a:pPr lvl="1"/>
            <a:r>
              <a:rPr lang="en-US" dirty="0" smtClean="0"/>
              <a:t>Estimate the multipath channel using </a:t>
            </a:r>
            <a:r>
              <a:rPr lang="en-US" dirty="0"/>
              <a:t>the known </a:t>
            </a:r>
            <a:r>
              <a:rPr lang="en-US" dirty="0" smtClean="0"/>
              <a:t>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9125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- </a:t>
            </a:r>
            <a:r>
              <a:rPr lang="en-US" dirty="0" smtClean="0"/>
              <a:t>PAQ Project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Preamble Assisted Equalization (PAQ) project compares the   </a:t>
            </a:r>
            <a:r>
              <a:rPr lang="en-US" b="1" dirty="0" smtClean="0"/>
              <a:t>real-time </a:t>
            </a:r>
            <a:r>
              <a:rPr lang="en-US" dirty="0" smtClean="0"/>
              <a:t>bit error rate (BER) performance of</a:t>
            </a:r>
          </a:p>
          <a:p>
            <a:pPr lvl="1"/>
            <a:r>
              <a:rPr lang="en-US" dirty="0" smtClean="0"/>
              <a:t>Blind equalizer (</a:t>
            </a:r>
            <a:r>
              <a:rPr lang="en-US" dirty="0" err="1" smtClean="0"/>
              <a:t>Quasonix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No </a:t>
            </a:r>
            <a:r>
              <a:rPr lang="en-US" dirty="0" smtClean="0"/>
              <a:t>equalizer</a:t>
            </a:r>
          </a:p>
          <a:p>
            <a:pPr lvl="1"/>
            <a:r>
              <a:rPr lang="en-US" dirty="0" smtClean="0"/>
              <a:t>Five data-aided equalizers </a:t>
            </a:r>
          </a:p>
          <a:p>
            <a:pPr lvl="2"/>
            <a:r>
              <a:rPr lang="en-US" dirty="0"/>
              <a:t>Zero-forcing (ZF)</a:t>
            </a:r>
          </a:p>
          <a:p>
            <a:pPr lvl="2"/>
            <a:r>
              <a:rPr lang="en-US" dirty="0"/>
              <a:t>Minimum Mean-square Error (MMSE)</a:t>
            </a:r>
          </a:p>
          <a:p>
            <a:pPr lvl="2"/>
            <a:r>
              <a:rPr lang="en-US" dirty="0"/>
              <a:t>MMSE-initialized Constant Modulus Algorithm (CMA)</a:t>
            </a:r>
          </a:p>
          <a:p>
            <a:pPr lvl="2"/>
            <a:r>
              <a:rPr lang="en-US" dirty="0"/>
              <a:t>Frequency Domain Equalizer One (FDE1)</a:t>
            </a:r>
          </a:p>
          <a:p>
            <a:pPr lvl="2"/>
            <a:r>
              <a:rPr lang="en-US" dirty="0"/>
              <a:t>Frequency Domain Equalizer Two (FDE2</a:t>
            </a:r>
            <a:r>
              <a:rPr lang="en-US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469877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- </a:t>
            </a:r>
            <a:r>
              <a:rPr lang="en-US" dirty="0" smtClean="0"/>
              <a:t>PAQ Project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Preamble Assisted Equalization (PAQ) project compares the   </a:t>
            </a:r>
            <a:r>
              <a:rPr lang="en-US" b="1" dirty="0" smtClean="0"/>
              <a:t>real-time </a:t>
            </a:r>
            <a:r>
              <a:rPr lang="en-US" dirty="0" smtClean="0"/>
              <a:t>bit error rate (BER) performance of</a:t>
            </a:r>
          </a:p>
          <a:p>
            <a:pPr lvl="1"/>
            <a:r>
              <a:rPr lang="en-US" dirty="0" smtClean="0"/>
              <a:t>Blind equalizer (</a:t>
            </a:r>
            <a:r>
              <a:rPr lang="en-US" dirty="0" err="1" smtClean="0"/>
              <a:t>Quasonix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No </a:t>
            </a:r>
            <a:r>
              <a:rPr lang="en-US" dirty="0" smtClean="0"/>
              <a:t>equalizer</a:t>
            </a:r>
          </a:p>
          <a:p>
            <a:pPr lvl="1"/>
            <a:r>
              <a:rPr lang="en-US" dirty="0" smtClean="0"/>
              <a:t>Five data-aided equalizers </a:t>
            </a:r>
          </a:p>
          <a:p>
            <a:pPr lvl="2"/>
            <a:r>
              <a:rPr lang="en-US" dirty="0"/>
              <a:t>Zero-forcing (ZF)</a:t>
            </a:r>
          </a:p>
          <a:p>
            <a:pPr lvl="2"/>
            <a:r>
              <a:rPr lang="en-US" dirty="0"/>
              <a:t>Minimum Mean-square Error (MMSE)</a:t>
            </a:r>
          </a:p>
          <a:p>
            <a:pPr lvl="2"/>
            <a:r>
              <a:rPr lang="en-US" dirty="0"/>
              <a:t>MMSE-initialized Constant Modulus Algorithm (CMA)</a:t>
            </a:r>
          </a:p>
          <a:p>
            <a:pPr lvl="2"/>
            <a:r>
              <a:rPr lang="en-US" dirty="0"/>
              <a:t>Frequency Domain Equalizer One (FDE1)</a:t>
            </a:r>
          </a:p>
          <a:p>
            <a:pPr lvl="2"/>
            <a:r>
              <a:rPr lang="en-US" dirty="0"/>
              <a:t>Frequency Domain Equalizer Two (FDE2</a:t>
            </a:r>
            <a:r>
              <a:rPr lang="en-US" dirty="0" smtClean="0"/>
              <a:t>)</a:t>
            </a:r>
          </a:p>
        </p:txBody>
      </p:sp>
      <p:sp>
        <p:nvSpPr>
          <p:cNvPr id="4" name="Rectangle 3"/>
          <p:cNvSpPr/>
          <p:nvPr/>
        </p:nvSpPr>
        <p:spPr>
          <a:xfrm>
            <a:off x="1104899" y="2247899"/>
            <a:ext cx="1485901" cy="419101"/>
          </a:xfrm>
          <a:prstGeom prst="rect">
            <a:avLst/>
          </a:prstGeom>
          <a:noFill/>
          <a:ln w="381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163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- </a:t>
            </a:r>
            <a:r>
              <a:rPr lang="en-US" dirty="0" smtClean="0"/>
              <a:t>PAQ Project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433551" y="3253748"/>
            <a:ext cx="878888" cy="87888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T/M </a:t>
            </a:r>
            <a:r>
              <a:rPr 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Receiver</a:t>
            </a:r>
            <a:endParaRPr lang="en-US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" name="Straight Arrow Connector 5"/>
          <p:cNvCxnSpPr>
            <a:endCxn id="21" idx="1"/>
          </p:cNvCxnSpPr>
          <p:nvPr/>
        </p:nvCxnSpPr>
        <p:spPr>
          <a:xfrm>
            <a:off x="4312439" y="3693192"/>
            <a:ext cx="5277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4312439" y="3647105"/>
            <a:ext cx="527333" cy="44296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778772" y="3647105"/>
            <a:ext cx="527333" cy="44296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8627050" y="3647105"/>
            <a:ext cx="527333" cy="44296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8531252" y="3644365"/>
            <a:ext cx="52729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9059295" y="3253748"/>
            <a:ext cx="878888" cy="87888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BERT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5805363" y="5601187"/>
            <a:ext cx="176202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Rack Mounted Server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4840139" y="3253748"/>
            <a:ext cx="878888" cy="87888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ADC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5653034" y="3647105"/>
            <a:ext cx="527333" cy="44296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6247055" y="3253748"/>
            <a:ext cx="878888" cy="87888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Host CPU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7653113" y="3253748"/>
            <a:ext cx="878888" cy="87888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FPGA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5" name="Straight Arrow Connector 24"/>
          <p:cNvCxnSpPr>
            <a:stCxn id="23" idx="3"/>
            <a:endCxn id="24" idx="1"/>
          </p:cNvCxnSpPr>
          <p:nvPr/>
        </p:nvCxnSpPr>
        <p:spPr>
          <a:xfrm>
            <a:off x="7125943" y="3693192"/>
            <a:ext cx="527169" cy="0"/>
          </a:xfrm>
          <a:prstGeom prst="straightConnector1">
            <a:avLst/>
          </a:prstGeom>
          <a:ln w="12700">
            <a:solidFill>
              <a:schemeClr val="tx1"/>
            </a:solidFill>
            <a:prstDash val="lg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7125943" y="3647105"/>
            <a:ext cx="527333" cy="44296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6246930" y="4648414"/>
            <a:ext cx="878888" cy="87888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K20c GPU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7653113" y="4648414"/>
            <a:ext cx="878888" cy="87888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K20c GPU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4840139" y="4648414"/>
            <a:ext cx="878888" cy="87888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K40c GPU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0" name="Elbow Connector 29"/>
          <p:cNvCxnSpPr>
            <a:stCxn id="29" idx="0"/>
            <a:endCxn id="23" idx="2"/>
          </p:cNvCxnSpPr>
          <p:nvPr/>
        </p:nvCxnSpPr>
        <p:spPr>
          <a:xfrm rot="5400000" flipH="1" flipV="1">
            <a:off x="5725153" y="3687067"/>
            <a:ext cx="515777" cy="1406916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prstDash val="lgDash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30"/>
          <p:cNvCxnSpPr>
            <a:stCxn id="28" idx="0"/>
            <a:endCxn id="23" idx="2"/>
          </p:cNvCxnSpPr>
          <p:nvPr/>
        </p:nvCxnSpPr>
        <p:spPr>
          <a:xfrm rot="16200000" flipV="1">
            <a:off x="7131640" y="3687496"/>
            <a:ext cx="515777" cy="1406057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prstDash val="lgDash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stCxn id="27" idx="0"/>
            <a:endCxn id="23" idx="2"/>
          </p:cNvCxnSpPr>
          <p:nvPr/>
        </p:nvCxnSpPr>
        <p:spPr>
          <a:xfrm rot="5400000" flipH="1" flipV="1">
            <a:off x="6428548" y="4390463"/>
            <a:ext cx="515777" cy="125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prstDash val="lgDash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21" idx="3"/>
            <a:endCxn id="34" idx="1"/>
          </p:cNvCxnSpPr>
          <p:nvPr/>
        </p:nvCxnSpPr>
        <p:spPr>
          <a:xfrm>
            <a:off x="5719027" y="3693192"/>
            <a:ext cx="527903" cy="0"/>
          </a:xfrm>
          <a:prstGeom prst="straightConnector1">
            <a:avLst/>
          </a:prstGeom>
          <a:ln w="12700">
            <a:solidFill>
              <a:schemeClr val="tx1"/>
            </a:solidFill>
            <a:prstDash val="lg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6246930" y="3253748"/>
            <a:ext cx="878888" cy="87888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Host CPU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7653113" y="3253748"/>
            <a:ext cx="878888" cy="87888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FPGA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4755327" y="3189377"/>
            <a:ext cx="3861080" cy="2402295"/>
          </a:xfrm>
          <a:prstGeom prst="rect">
            <a:avLst/>
          </a:prstGeom>
          <a:noFill/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37" name="Rectangle 36"/>
          <p:cNvSpPr/>
          <p:nvPr/>
        </p:nvSpPr>
        <p:spPr>
          <a:xfrm>
            <a:off x="6245578" y="1968449"/>
            <a:ext cx="880578" cy="87888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T/M </a:t>
            </a:r>
            <a:r>
              <a:rPr 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Receiver &amp; </a:t>
            </a:r>
            <a:r>
              <a:rPr lang="en-US" sz="14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Demod</a:t>
            </a:r>
            <a:endParaRPr lang="en-US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8" name="Elbow Connector 37"/>
          <p:cNvCxnSpPr>
            <a:endCxn id="37" idx="1"/>
          </p:cNvCxnSpPr>
          <p:nvPr/>
        </p:nvCxnSpPr>
        <p:spPr>
          <a:xfrm flipV="1">
            <a:off x="2709840" y="2407893"/>
            <a:ext cx="3535737" cy="1724743"/>
          </a:xfrm>
          <a:prstGeom prst="bentConnector3">
            <a:avLst>
              <a:gd name="adj1" fmla="val 10337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3076653" y="3693192"/>
            <a:ext cx="35396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8531252" y="3839674"/>
            <a:ext cx="52729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8531252" y="3546711"/>
            <a:ext cx="52729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8531252" y="3742020"/>
            <a:ext cx="52729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8531252" y="3937328"/>
            <a:ext cx="52729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8531252" y="4034982"/>
            <a:ext cx="52729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/>
          <p:cNvCxnSpPr/>
          <p:nvPr/>
        </p:nvCxnSpPr>
        <p:spPr>
          <a:xfrm>
            <a:off x="7125818" y="2261426"/>
            <a:ext cx="1932728" cy="1089976"/>
          </a:xfrm>
          <a:prstGeom prst="bentConnector3">
            <a:avLst>
              <a:gd name="adj1" fmla="val 87611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Elbow Connector 45"/>
          <p:cNvCxnSpPr/>
          <p:nvPr/>
        </p:nvCxnSpPr>
        <p:spPr>
          <a:xfrm>
            <a:off x="7126902" y="2554381"/>
            <a:ext cx="1931644" cy="897415"/>
          </a:xfrm>
          <a:prstGeom prst="bentConnector3">
            <a:avLst>
              <a:gd name="adj1" fmla="val 81565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3311023" y="1851264"/>
            <a:ext cx="6855328" cy="4101477"/>
          </a:xfrm>
          <a:prstGeom prst="rect">
            <a:avLst/>
          </a:prstGeom>
          <a:noFill/>
          <a:ln w="12700">
            <a:solidFill>
              <a:schemeClr val="tx1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48" name="Rectangle 47"/>
          <p:cNvSpPr/>
          <p:nvPr/>
        </p:nvSpPr>
        <p:spPr>
          <a:xfrm>
            <a:off x="5942962" y="5952741"/>
            <a:ext cx="14750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Rack Mount Case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62"/>
          <a:stretch/>
        </p:blipFill>
        <p:spPr>
          <a:xfrm>
            <a:off x="2212413" y="3135972"/>
            <a:ext cx="696412" cy="1114441"/>
          </a:xfrm>
          <a:prstGeom prst="rect">
            <a:avLst/>
          </a:prstGeom>
        </p:spPr>
      </p:pic>
      <p:grpSp>
        <p:nvGrpSpPr>
          <p:cNvPr id="76" name="Group 75"/>
          <p:cNvGrpSpPr/>
          <p:nvPr/>
        </p:nvGrpSpPr>
        <p:grpSpPr>
          <a:xfrm>
            <a:off x="228600" y="3120557"/>
            <a:ext cx="1947863" cy="549591"/>
            <a:chOff x="228600" y="3120557"/>
            <a:chExt cx="1947863" cy="549591"/>
          </a:xfrm>
        </p:grpSpPr>
        <p:pic>
          <p:nvPicPr>
            <p:cNvPr id="53" name="Picture 5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8600" y="3120557"/>
              <a:ext cx="1207743" cy="549591"/>
            </a:xfrm>
            <a:prstGeom prst="rect">
              <a:avLst/>
            </a:prstGeom>
          </p:spPr>
        </p:pic>
        <p:cxnSp>
          <p:nvCxnSpPr>
            <p:cNvPr id="55" name="Straight Arrow Connector 54"/>
            <p:cNvCxnSpPr/>
            <p:nvPr/>
          </p:nvCxnSpPr>
          <p:spPr>
            <a:xfrm>
              <a:off x="954804" y="3434228"/>
              <a:ext cx="1221659" cy="1756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/>
            <p:nvPr/>
          </p:nvCxnSpPr>
          <p:spPr>
            <a:xfrm>
              <a:off x="933405" y="3439258"/>
              <a:ext cx="336931" cy="230890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/>
            <p:cNvCxnSpPr/>
            <p:nvPr/>
          </p:nvCxnSpPr>
          <p:spPr>
            <a:xfrm flipV="1">
              <a:off x="1265049" y="3451796"/>
              <a:ext cx="911414" cy="218352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25649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- </a:t>
            </a:r>
            <a:r>
              <a:rPr lang="en-US" dirty="0" smtClean="0"/>
              <a:t>PAQ Project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433551" y="3253748"/>
            <a:ext cx="878888" cy="87888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T/M </a:t>
            </a:r>
            <a:r>
              <a:rPr 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Receiver</a:t>
            </a:r>
            <a:endParaRPr lang="en-US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" name="Straight Arrow Connector 5"/>
          <p:cNvCxnSpPr>
            <a:endCxn id="21" idx="1"/>
          </p:cNvCxnSpPr>
          <p:nvPr/>
        </p:nvCxnSpPr>
        <p:spPr>
          <a:xfrm>
            <a:off x="4312439" y="3693192"/>
            <a:ext cx="5277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>
            <a:stCxn id="8" idx="2"/>
            <a:endCxn id="11" idx="0"/>
          </p:cNvCxnSpPr>
          <p:nvPr/>
        </p:nvCxnSpPr>
        <p:spPr>
          <a:xfrm>
            <a:off x="2819237" y="3155113"/>
            <a:ext cx="223202" cy="491992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2617098" y="2847336"/>
            <a:ext cx="40427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RF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312439" y="3647105"/>
            <a:ext cx="527333" cy="44296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778772" y="3647105"/>
            <a:ext cx="527333" cy="44296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8627050" y="3647105"/>
            <a:ext cx="527333" cy="44296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8531252" y="3644365"/>
            <a:ext cx="52729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9059295" y="3253748"/>
            <a:ext cx="878888" cy="87888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BERT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5805363" y="5601187"/>
            <a:ext cx="176202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Rack Mounted Server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4840139" y="3253748"/>
            <a:ext cx="878888" cy="87888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ADC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5653034" y="3647105"/>
            <a:ext cx="527333" cy="44296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6247055" y="3253748"/>
            <a:ext cx="878888" cy="87888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Host CPU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7653113" y="3253748"/>
            <a:ext cx="878888" cy="87888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FPGA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5" name="Straight Arrow Connector 24"/>
          <p:cNvCxnSpPr>
            <a:stCxn id="23" idx="3"/>
            <a:endCxn id="24" idx="1"/>
          </p:cNvCxnSpPr>
          <p:nvPr/>
        </p:nvCxnSpPr>
        <p:spPr>
          <a:xfrm>
            <a:off x="7125943" y="3693192"/>
            <a:ext cx="527169" cy="0"/>
          </a:xfrm>
          <a:prstGeom prst="straightConnector1">
            <a:avLst/>
          </a:prstGeom>
          <a:ln w="12700">
            <a:solidFill>
              <a:schemeClr val="tx1"/>
            </a:solidFill>
            <a:prstDash val="lg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7125943" y="3647105"/>
            <a:ext cx="527333" cy="44296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6246930" y="4648414"/>
            <a:ext cx="878888" cy="87888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K20c GPU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7653113" y="4648414"/>
            <a:ext cx="878888" cy="87888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K20c GPU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4840139" y="4648414"/>
            <a:ext cx="878888" cy="87888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K40c GPU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0" name="Elbow Connector 29"/>
          <p:cNvCxnSpPr>
            <a:stCxn id="29" idx="0"/>
            <a:endCxn id="23" idx="2"/>
          </p:cNvCxnSpPr>
          <p:nvPr/>
        </p:nvCxnSpPr>
        <p:spPr>
          <a:xfrm rot="5400000" flipH="1" flipV="1">
            <a:off x="5725153" y="3687067"/>
            <a:ext cx="515777" cy="1406916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prstDash val="lgDash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30"/>
          <p:cNvCxnSpPr>
            <a:stCxn id="28" idx="0"/>
            <a:endCxn id="23" idx="2"/>
          </p:cNvCxnSpPr>
          <p:nvPr/>
        </p:nvCxnSpPr>
        <p:spPr>
          <a:xfrm rot="16200000" flipV="1">
            <a:off x="7131640" y="3687496"/>
            <a:ext cx="515777" cy="1406057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prstDash val="lgDash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stCxn id="27" idx="0"/>
            <a:endCxn id="23" idx="2"/>
          </p:cNvCxnSpPr>
          <p:nvPr/>
        </p:nvCxnSpPr>
        <p:spPr>
          <a:xfrm rot="5400000" flipH="1" flipV="1">
            <a:off x="6428548" y="4390463"/>
            <a:ext cx="515777" cy="125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prstDash val="lgDash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21" idx="3"/>
            <a:endCxn id="34" idx="1"/>
          </p:cNvCxnSpPr>
          <p:nvPr/>
        </p:nvCxnSpPr>
        <p:spPr>
          <a:xfrm>
            <a:off x="5719027" y="3693192"/>
            <a:ext cx="527903" cy="0"/>
          </a:xfrm>
          <a:prstGeom prst="straightConnector1">
            <a:avLst/>
          </a:prstGeom>
          <a:ln w="12700">
            <a:solidFill>
              <a:schemeClr val="tx1"/>
            </a:solidFill>
            <a:prstDash val="lg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6246930" y="3253748"/>
            <a:ext cx="878888" cy="87888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Host CPU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7653113" y="3253748"/>
            <a:ext cx="878888" cy="87888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FPGA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4755327" y="3189377"/>
            <a:ext cx="3861080" cy="2402295"/>
          </a:xfrm>
          <a:prstGeom prst="rect">
            <a:avLst/>
          </a:prstGeom>
          <a:noFill/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37" name="Rectangle 36"/>
          <p:cNvSpPr/>
          <p:nvPr/>
        </p:nvSpPr>
        <p:spPr>
          <a:xfrm>
            <a:off x="6245578" y="1968449"/>
            <a:ext cx="880578" cy="87888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T/M </a:t>
            </a:r>
            <a:r>
              <a:rPr 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Receiver &amp; </a:t>
            </a:r>
            <a:r>
              <a:rPr lang="en-US" sz="14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Demod</a:t>
            </a:r>
            <a:endParaRPr lang="en-US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8" name="Elbow Connector 37"/>
          <p:cNvCxnSpPr>
            <a:endCxn id="37" idx="1"/>
          </p:cNvCxnSpPr>
          <p:nvPr/>
        </p:nvCxnSpPr>
        <p:spPr>
          <a:xfrm flipV="1">
            <a:off x="2709840" y="2407893"/>
            <a:ext cx="3535737" cy="1724743"/>
          </a:xfrm>
          <a:prstGeom prst="bentConnector3">
            <a:avLst>
              <a:gd name="adj1" fmla="val 10337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3076653" y="3693192"/>
            <a:ext cx="35396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8531252" y="3839674"/>
            <a:ext cx="52729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8531252" y="3546711"/>
            <a:ext cx="52729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8531252" y="3742020"/>
            <a:ext cx="52729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8531252" y="3937328"/>
            <a:ext cx="52729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8531252" y="4034982"/>
            <a:ext cx="52729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/>
          <p:cNvCxnSpPr/>
          <p:nvPr/>
        </p:nvCxnSpPr>
        <p:spPr>
          <a:xfrm>
            <a:off x="7125818" y="2261426"/>
            <a:ext cx="1932728" cy="1089976"/>
          </a:xfrm>
          <a:prstGeom prst="bentConnector3">
            <a:avLst>
              <a:gd name="adj1" fmla="val 87611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Elbow Connector 45"/>
          <p:cNvCxnSpPr/>
          <p:nvPr/>
        </p:nvCxnSpPr>
        <p:spPr>
          <a:xfrm>
            <a:off x="7126902" y="2554381"/>
            <a:ext cx="1931644" cy="897415"/>
          </a:xfrm>
          <a:prstGeom prst="bentConnector3">
            <a:avLst>
              <a:gd name="adj1" fmla="val 81565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3311023" y="1851264"/>
            <a:ext cx="6855328" cy="4101477"/>
          </a:xfrm>
          <a:prstGeom prst="rect">
            <a:avLst/>
          </a:prstGeom>
          <a:noFill/>
          <a:ln w="12700">
            <a:solidFill>
              <a:schemeClr val="tx1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48" name="Rectangle 47"/>
          <p:cNvSpPr/>
          <p:nvPr/>
        </p:nvSpPr>
        <p:spPr>
          <a:xfrm>
            <a:off x="5942962" y="5952741"/>
            <a:ext cx="14750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Rack Mount Case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62"/>
          <a:stretch/>
        </p:blipFill>
        <p:spPr>
          <a:xfrm>
            <a:off x="2212413" y="3135972"/>
            <a:ext cx="696412" cy="1114441"/>
          </a:xfrm>
          <a:prstGeom prst="rect">
            <a:avLst/>
          </a:prstGeom>
        </p:spPr>
      </p:pic>
      <p:grpSp>
        <p:nvGrpSpPr>
          <p:cNvPr id="76" name="Group 75"/>
          <p:cNvGrpSpPr/>
          <p:nvPr/>
        </p:nvGrpSpPr>
        <p:grpSpPr>
          <a:xfrm>
            <a:off x="228600" y="3120557"/>
            <a:ext cx="1947863" cy="549591"/>
            <a:chOff x="228600" y="3120557"/>
            <a:chExt cx="1947863" cy="549591"/>
          </a:xfrm>
        </p:grpSpPr>
        <p:pic>
          <p:nvPicPr>
            <p:cNvPr id="53" name="Picture 5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8600" y="3120557"/>
              <a:ext cx="1207743" cy="549591"/>
            </a:xfrm>
            <a:prstGeom prst="rect">
              <a:avLst/>
            </a:prstGeom>
          </p:spPr>
        </p:pic>
        <p:cxnSp>
          <p:nvCxnSpPr>
            <p:cNvPr id="55" name="Straight Arrow Connector 54"/>
            <p:cNvCxnSpPr/>
            <p:nvPr/>
          </p:nvCxnSpPr>
          <p:spPr>
            <a:xfrm>
              <a:off x="954804" y="3434228"/>
              <a:ext cx="1221659" cy="1756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/>
            <p:nvPr/>
          </p:nvCxnSpPr>
          <p:spPr>
            <a:xfrm>
              <a:off x="933405" y="3439258"/>
              <a:ext cx="336931" cy="230890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/>
            <p:cNvCxnSpPr/>
            <p:nvPr/>
          </p:nvCxnSpPr>
          <p:spPr>
            <a:xfrm flipV="1">
              <a:off x="1265049" y="3451796"/>
              <a:ext cx="911414" cy="218352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00834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- </a:t>
            </a:r>
            <a:r>
              <a:rPr lang="en-US" dirty="0" smtClean="0"/>
              <a:t>PAQ Project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433551" y="3253748"/>
            <a:ext cx="878888" cy="87888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T/M </a:t>
            </a:r>
            <a:r>
              <a:rPr 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Receiver</a:t>
            </a:r>
            <a:endParaRPr lang="en-US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" name="Straight Arrow Connector 5"/>
          <p:cNvCxnSpPr>
            <a:endCxn id="21" idx="1"/>
          </p:cNvCxnSpPr>
          <p:nvPr/>
        </p:nvCxnSpPr>
        <p:spPr>
          <a:xfrm>
            <a:off x="4312439" y="3693192"/>
            <a:ext cx="5277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>
            <a:stCxn id="8" idx="2"/>
            <a:endCxn id="11" idx="0"/>
          </p:cNvCxnSpPr>
          <p:nvPr/>
        </p:nvCxnSpPr>
        <p:spPr>
          <a:xfrm>
            <a:off x="2819237" y="3155113"/>
            <a:ext cx="223202" cy="491992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2617098" y="2847336"/>
            <a:ext cx="40427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RF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933667" y="2847337"/>
            <a:ext cx="9829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70 MHz IF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312439" y="3647105"/>
            <a:ext cx="527333" cy="44296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778772" y="3647105"/>
            <a:ext cx="527333" cy="44296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8627050" y="3647105"/>
            <a:ext cx="527333" cy="44296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8531252" y="3644365"/>
            <a:ext cx="52729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9059295" y="3253748"/>
            <a:ext cx="878888" cy="87888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BERT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5805363" y="5601187"/>
            <a:ext cx="176202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Rack Mounted Server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4840139" y="3253748"/>
            <a:ext cx="878888" cy="87888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ADC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5653034" y="3647105"/>
            <a:ext cx="527333" cy="44296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6247055" y="3253748"/>
            <a:ext cx="878888" cy="87888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Host CPU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7653113" y="3253748"/>
            <a:ext cx="878888" cy="87888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FPGA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5" name="Straight Arrow Connector 24"/>
          <p:cNvCxnSpPr>
            <a:stCxn id="23" idx="3"/>
            <a:endCxn id="24" idx="1"/>
          </p:cNvCxnSpPr>
          <p:nvPr/>
        </p:nvCxnSpPr>
        <p:spPr>
          <a:xfrm>
            <a:off x="7125943" y="3693192"/>
            <a:ext cx="527169" cy="0"/>
          </a:xfrm>
          <a:prstGeom prst="straightConnector1">
            <a:avLst/>
          </a:prstGeom>
          <a:ln w="12700">
            <a:solidFill>
              <a:schemeClr val="tx1"/>
            </a:solidFill>
            <a:prstDash val="lg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7125943" y="3647105"/>
            <a:ext cx="527333" cy="44296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6246930" y="4648414"/>
            <a:ext cx="878888" cy="87888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K20c GPU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7653113" y="4648414"/>
            <a:ext cx="878888" cy="87888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K20c GPU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4840139" y="4648414"/>
            <a:ext cx="878888" cy="87888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K40c GPU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0" name="Elbow Connector 29"/>
          <p:cNvCxnSpPr>
            <a:stCxn id="29" idx="0"/>
            <a:endCxn id="23" idx="2"/>
          </p:cNvCxnSpPr>
          <p:nvPr/>
        </p:nvCxnSpPr>
        <p:spPr>
          <a:xfrm rot="5400000" flipH="1" flipV="1">
            <a:off x="5725153" y="3687067"/>
            <a:ext cx="515777" cy="1406916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prstDash val="lgDash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30"/>
          <p:cNvCxnSpPr>
            <a:stCxn id="28" idx="0"/>
            <a:endCxn id="23" idx="2"/>
          </p:cNvCxnSpPr>
          <p:nvPr/>
        </p:nvCxnSpPr>
        <p:spPr>
          <a:xfrm rot="16200000" flipV="1">
            <a:off x="7131640" y="3687496"/>
            <a:ext cx="515777" cy="1406057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prstDash val="lgDash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stCxn id="27" idx="0"/>
            <a:endCxn id="23" idx="2"/>
          </p:cNvCxnSpPr>
          <p:nvPr/>
        </p:nvCxnSpPr>
        <p:spPr>
          <a:xfrm rot="5400000" flipH="1" flipV="1">
            <a:off x="6428548" y="4390463"/>
            <a:ext cx="515777" cy="125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prstDash val="lgDash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21" idx="3"/>
            <a:endCxn id="34" idx="1"/>
          </p:cNvCxnSpPr>
          <p:nvPr/>
        </p:nvCxnSpPr>
        <p:spPr>
          <a:xfrm>
            <a:off x="5719027" y="3693192"/>
            <a:ext cx="527903" cy="0"/>
          </a:xfrm>
          <a:prstGeom prst="straightConnector1">
            <a:avLst/>
          </a:prstGeom>
          <a:ln w="12700">
            <a:solidFill>
              <a:schemeClr val="tx1"/>
            </a:solidFill>
            <a:prstDash val="lg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6246930" y="3253748"/>
            <a:ext cx="878888" cy="87888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Host CPU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7653113" y="3253748"/>
            <a:ext cx="878888" cy="87888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FPGA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4755327" y="3189377"/>
            <a:ext cx="3861080" cy="2402295"/>
          </a:xfrm>
          <a:prstGeom prst="rect">
            <a:avLst/>
          </a:prstGeom>
          <a:noFill/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37" name="Rectangle 36"/>
          <p:cNvSpPr/>
          <p:nvPr/>
        </p:nvSpPr>
        <p:spPr>
          <a:xfrm>
            <a:off x="6245578" y="1968449"/>
            <a:ext cx="880578" cy="87888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T/M </a:t>
            </a:r>
            <a:r>
              <a:rPr 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Receiver &amp; </a:t>
            </a:r>
            <a:r>
              <a:rPr lang="en-US" sz="14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Demod</a:t>
            </a:r>
            <a:endParaRPr lang="en-US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8" name="Elbow Connector 37"/>
          <p:cNvCxnSpPr>
            <a:endCxn id="37" idx="1"/>
          </p:cNvCxnSpPr>
          <p:nvPr/>
        </p:nvCxnSpPr>
        <p:spPr>
          <a:xfrm flipV="1">
            <a:off x="2709840" y="2407893"/>
            <a:ext cx="3535737" cy="1724743"/>
          </a:xfrm>
          <a:prstGeom prst="bentConnector3">
            <a:avLst>
              <a:gd name="adj1" fmla="val 10337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3076653" y="3693192"/>
            <a:ext cx="35396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8531252" y="3839674"/>
            <a:ext cx="52729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8531252" y="3546711"/>
            <a:ext cx="52729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8531252" y="3742020"/>
            <a:ext cx="52729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8531252" y="3937328"/>
            <a:ext cx="52729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8531252" y="4034982"/>
            <a:ext cx="52729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/>
          <p:cNvCxnSpPr/>
          <p:nvPr/>
        </p:nvCxnSpPr>
        <p:spPr>
          <a:xfrm>
            <a:off x="7125818" y="2261426"/>
            <a:ext cx="1932728" cy="1089976"/>
          </a:xfrm>
          <a:prstGeom prst="bentConnector3">
            <a:avLst>
              <a:gd name="adj1" fmla="val 87611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Elbow Connector 45"/>
          <p:cNvCxnSpPr/>
          <p:nvPr/>
        </p:nvCxnSpPr>
        <p:spPr>
          <a:xfrm>
            <a:off x="7126902" y="2554381"/>
            <a:ext cx="1931644" cy="897415"/>
          </a:xfrm>
          <a:prstGeom prst="bentConnector3">
            <a:avLst>
              <a:gd name="adj1" fmla="val 81565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3311023" y="1851264"/>
            <a:ext cx="6855328" cy="4101477"/>
          </a:xfrm>
          <a:prstGeom prst="rect">
            <a:avLst/>
          </a:prstGeom>
          <a:noFill/>
          <a:ln w="12700">
            <a:solidFill>
              <a:schemeClr val="tx1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48" name="Rectangle 47"/>
          <p:cNvSpPr/>
          <p:nvPr/>
        </p:nvSpPr>
        <p:spPr>
          <a:xfrm>
            <a:off x="5942962" y="5952741"/>
            <a:ext cx="14750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Rack Mount Case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62"/>
          <a:stretch/>
        </p:blipFill>
        <p:spPr>
          <a:xfrm>
            <a:off x="2212413" y="3135972"/>
            <a:ext cx="696412" cy="1114441"/>
          </a:xfrm>
          <a:prstGeom prst="rect">
            <a:avLst/>
          </a:prstGeom>
        </p:spPr>
      </p:pic>
      <p:cxnSp>
        <p:nvCxnSpPr>
          <p:cNvPr id="51" name="Straight Connector 50"/>
          <p:cNvCxnSpPr/>
          <p:nvPr/>
        </p:nvCxnSpPr>
        <p:spPr>
          <a:xfrm>
            <a:off x="4427973" y="3131327"/>
            <a:ext cx="147809" cy="515777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6" name="Group 75"/>
          <p:cNvGrpSpPr/>
          <p:nvPr/>
        </p:nvGrpSpPr>
        <p:grpSpPr>
          <a:xfrm>
            <a:off x="228600" y="3120557"/>
            <a:ext cx="1947863" cy="549591"/>
            <a:chOff x="228600" y="3120557"/>
            <a:chExt cx="1947863" cy="549591"/>
          </a:xfrm>
        </p:grpSpPr>
        <p:pic>
          <p:nvPicPr>
            <p:cNvPr id="53" name="Picture 5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8600" y="3120557"/>
              <a:ext cx="1207743" cy="549591"/>
            </a:xfrm>
            <a:prstGeom prst="rect">
              <a:avLst/>
            </a:prstGeom>
          </p:spPr>
        </p:pic>
        <p:cxnSp>
          <p:nvCxnSpPr>
            <p:cNvPr id="55" name="Straight Arrow Connector 54"/>
            <p:cNvCxnSpPr/>
            <p:nvPr/>
          </p:nvCxnSpPr>
          <p:spPr>
            <a:xfrm>
              <a:off x="954804" y="3434228"/>
              <a:ext cx="1221659" cy="1756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/>
            <p:nvPr/>
          </p:nvCxnSpPr>
          <p:spPr>
            <a:xfrm>
              <a:off x="933405" y="3439258"/>
              <a:ext cx="336931" cy="230890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/>
            <p:cNvCxnSpPr/>
            <p:nvPr/>
          </p:nvCxnSpPr>
          <p:spPr>
            <a:xfrm flipV="1">
              <a:off x="1265049" y="3451796"/>
              <a:ext cx="911414" cy="218352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24169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- </a:t>
            </a:r>
            <a:r>
              <a:rPr lang="en-US" dirty="0" smtClean="0"/>
              <a:t>PAQ Project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433551" y="3253748"/>
            <a:ext cx="878888" cy="87888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T/M </a:t>
            </a:r>
            <a:r>
              <a:rPr 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Receiver</a:t>
            </a:r>
            <a:endParaRPr lang="en-US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" name="Straight Arrow Connector 5"/>
          <p:cNvCxnSpPr>
            <a:endCxn id="21" idx="1"/>
          </p:cNvCxnSpPr>
          <p:nvPr/>
        </p:nvCxnSpPr>
        <p:spPr>
          <a:xfrm>
            <a:off x="4312439" y="3693192"/>
            <a:ext cx="5277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>
            <a:stCxn id="8" idx="2"/>
            <a:endCxn id="11" idx="0"/>
          </p:cNvCxnSpPr>
          <p:nvPr/>
        </p:nvCxnSpPr>
        <p:spPr>
          <a:xfrm>
            <a:off x="2819237" y="3155113"/>
            <a:ext cx="223202" cy="491992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2617098" y="2847336"/>
            <a:ext cx="40427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RF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933667" y="2847337"/>
            <a:ext cx="9829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70 MHz IF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312439" y="3647105"/>
            <a:ext cx="527333" cy="44296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778772" y="3647105"/>
            <a:ext cx="527333" cy="44296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8627050" y="3647105"/>
            <a:ext cx="527333" cy="44296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8531252" y="3644365"/>
            <a:ext cx="52729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9059295" y="3253748"/>
            <a:ext cx="878888" cy="87888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BERT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8" name="Straight Connector 17"/>
          <p:cNvCxnSpPr>
            <a:stCxn id="19" idx="2"/>
            <a:endCxn id="22" idx="0"/>
          </p:cNvCxnSpPr>
          <p:nvPr/>
        </p:nvCxnSpPr>
        <p:spPr>
          <a:xfrm flipH="1">
            <a:off x="5916701" y="3155114"/>
            <a:ext cx="147289" cy="491991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5667086" y="2847337"/>
            <a:ext cx="7938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Samples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5805363" y="5601187"/>
            <a:ext cx="176202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Rack Mounted Server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4840139" y="3253748"/>
            <a:ext cx="878888" cy="87888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ADC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5653034" y="3647105"/>
            <a:ext cx="527333" cy="44296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6247055" y="3253748"/>
            <a:ext cx="878888" cy="87888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Host CPU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7653113" y="3253748"/>
            <a:ext cx="878888" cy="87888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FPGA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5" name="Straight Arrow Connector 24"/>
          <p:cNvCxnSpPr>
            <a:stCxn id="23" idx="3"/>
            <a:endCxn id="24" idx="1"/>
          </p:cNvCxnSpPr>
          <p:nvPr/>
        </p:nvCxnSpPr>
        <p:spPr>
          <a:xfrm>
            <a:off x="7125943" y="3693192"/>
            <a:ext cx="527169" cy="0"/>
          </a:xfrm>
          <a:prstGeom prst="straightConnector1">
            <a:avLst/>
          </a:prstGeom>
          <a:ln w="12700">
            <a:solidFill>
              <a:schemeClr val="tx1"/>
            </a:solidFill>
            <a:prstDash val="lg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7125943" y="3647105"/>
            <a:ext cx="527333" cy="44296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6246930" y="4648414"/>
            <a:ext cx="878888" cy="87888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K20c GPU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7653113" y="4648414"/>
            <a:ext cx="878888" cy="87888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K20c GPU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4840139" y="4648414"/>
            <a:ext cx="878888" cy="87888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K40c GPU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0" name="Elbow Connector 29"/>
          <p:cNvCxnSpPr>
            <a:stCxn id="29" idx="0"/>
            <a:endCxn id="23" idx="2"/>
          </p:cNvCxnSpPr>
          <p:nvPr/>
        </p:nvCxnSpPr>
        <p:spPr>
          <a:xfrm rot="5400000" flipH="1" flipV="1">
            <a:off x="5725153" y="3687067"/>
            <a:ext cx="515777" cy="1406916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prstDash val="lgDash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30"/>
          <p:cNvCxnSpPr>
            <a:stCxn id="28" idx="0"/>
            <a:endCxn id="23" idx="2"/>
          </p:cNvCxnSpPr>
          <p:nvPr/>
        </p:nvCxnSpPr>
        <p:spPr>
          <a:xfrm rot="16200000" flipV="1">
            <a:off x="7131640" y="3687496"/>
            <a:ext cx="515777" cy="1406057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prstDash val="lgDash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stCxn id="27" idx="0"/>
            <a:endCxn id="23" idx="2"/>
          </p:cNvCxnSpPr>
          <p:nvPr/>
        </p:nvCxnSpPr>
        <p:spPr>
          <a:xfrm rot="5400000" flipH="1" flipV="1">
            <a:off x="6428548" y="4390463"/>
            <a:ext cx="515777" cy="125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prstDash val="lgDash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21" idx="3"/>
            <a:endCxn id="34" idx="1"/>
          </p:cNvCxnSpPr>
          <p:nvPr/>
        </p:nvCxnSpPr>
        <p:spPr>
          <a:xfrm>
            <a:off x="5719027" y="3693192"/>
            <a:ext cx="527903" cy="0"/>
          </a:xfrm>
          <a:prstGeom prst="straightConnector1">
            <a:avLst/>
          </a:prstGeom>
          <a:ln w="12700">
            <a:solidFill>
              <a:schemeClr val="tx1"/>
            </a:solidFill>
            <a:prstDash val="lg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6246930" y="3253748"/>
            <a:ext cx="878888" cy="87888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Host CPU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7653113" y="3253748"/>
            <a:ext cx="878888" cy="87888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FPGA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4755327" y="3189377"/>
            <a:ext cx="3861080" cy="2402295"/>
          </a:xfrm>
          <a:prstGeom prst="rect">
            <a:avLst/>
          </a:prstGeom>
          <a:noFill/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37" name="Rectangle 36"/>
          <p:cNvSpPr/>
          <p:nvPr/>
        </p:nvSpPr>
        <p:spPr>
          <a:xfrm>
            <a:off x="6245578" y="1968449"/>
            <a:ext cx="880578" cy="87888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T/M </a:t>
            </a:r>
            <a:r>
              <a:rPr 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Receiver &amp; </a:t>
            </a:r>
            <a:r>
              <a:rPr lang="en-US" sz="14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Demod</a:t>
            </a:r>
            <a:endParaRPr lang="en-US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8" name="Elbow Connector 37"/>
          <p:cNvCxnSpPr>
            <a:endCxn id="37" idx="1"/>
          </p:cNvCxnSpPr>
          <p:nvPr/>
        </p:nvCxnSpPr>
        <p:spPr>
          <a:xfrm flipV="1">
            <a:off x="2709840" y="2407893"/>
            <a:ext cx="3535737" cy="1724743"/>
          </a:xfrm>
          <a:prstGeom prst="bentConnector3">
            <a:avLst>
              <a:gd name="adj1" fmla="val 10337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3076653" y="3693192"/>
            <a:ext cx="35396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8531252" y="3839674"/>
            <a:ext cx="52729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8531252" y="3546711"/>
            <a:ext cx="52729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8531252" y="3742020"/>
            <a:ext cx="52729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8531252" y="3937328"/>
            <a:ext cx="52729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8531252" y="4034982"/>
            <a:ext cx="52729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/>
          <p:cNvCxnSpPr/>
          <p:nvPr/>
        </p:nvCxnSpPr>
        <p:spPr>
          <a:xfrm>
            <a:off x="7125818" y="2261426"/>
            <a:ext cx="1932728" cy="1089976"/>
          </a:xfrm>
          <a:prstGeom prst="bentConnector3">
            <a:avLst>
              <a:gd name="adj1" fmla="val 87611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Elbow Connector 45"/>
          <p:cNvCxnSpPr/>
          <p:nvPr/>
        </p:nvCxnSpPr>
        <p:spPr>
          <a:xfrm>
            <a:off x="7126902" y="2554381"/>
            <a:ext cx="1931644" cy="897415"/>
          </a:xfrm>
          <a:prstGeom prst="bentConnector3">
            <a:avLst>
              <a:gd name="adj1" fmla="val 81565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3311023" y="1851264"/>
            <a:ext cx="6855328" cy="4101477"/>
          </a:xfrm>
          <a:prstGeom prst="rect">
            <a:avLst/>
          </a:prstGeom>
          <a:noFill/>
          <a:ln w="12700">
            <a:solidFill>
              <a:schemeClr val="tx1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48" name="Rectangle 47"/>
          <p:cNvSpPr/>
          <p:nvPr/>
        </p:nvSpPr>
        <p:spPr>
          <a:xfrm>
            <a:off x="5942962" y="5952741"/>
            <a:ext cx="14750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Rack Mount Case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62"/>
          <a:stretch/>
        </p:blipFill>
        <p:spPr>
          <a:xfrm>
            <a:off x="2212413" y="3135972"/>
            <a:ext cx="696412" cy="1114441"/>
          </a:xfrm>
          <a:prstGeom prst="rect">
            <a:avLst/>
          </a:prstGeom>
        </p:spPr>
      </p:pic>
      <p:cxnSp>
        <p:nvCxnSpPr>
          <p:cNvPr id="51" name="Straight Connector 50"/>
          <p:cNvCxnSpPr/>
          <p:nvPr/>
        </p:nvCxnSpPr>
        <p:spPr>
          <a:xfrm>
            <a:off x="4427973" y="3131327"/>
            <a:ext cx="147809" cy="515777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6" name="Group 75"/>
          <p:cNvGrpSpPr/>
          <p:nvPr/>
        </p:nvGrpSpPr>
        <p:grpSpPr>
          <a:xfrm>
            <a:off x="228600" y="3120557"/>
            <a:ext cx="1947863" cy="549591"/>
            <a:chOff x="228600" y="3120557"/>
            <a:chExt cx="1947863" cy="549591"/>
          </a:xfrm>
        </p:grpSpPr>
        <p:pic>
          <p:nvPicPr>
            <p:cNvPr id="53" name="Picture 5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8600" y="3120557"/>
              <a:ext cx="1207743" cy="549591"/>
            </a:xfrm>
            <a:prstGeom prst="rect">
              <a:avLst/>
            </a:prstGeom>
          </p:spPr>
        </p:pic>
        <p:cxnSp>
          <p:nvCxnSpPr>
            <p:cNvPr id="55" name="Straight Arrow Connector 54"/>
            <p:cNvCxnSpPr/>
            <p:nvPr/>
          </p:nvCxnSpPr>
          <p:spPr>
            <a:xfrm>
              <a:off x="954804" y="3434228"/>
              <a:ext cx="1221659" cy="1756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/>
            <p:nvPr/>
          </p:nvCxnSpPr>
          <p:spPr>
            <a:xfrm>
              <a:off x="933405" y="3439258"/>
              <a:ext cx="336931" cy="230890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/>
            <p:cNvCxnSpPr/>
            <p:nvPr/>
          </p:nvCxnSpPr>
          <p:spPr>
            <a:xfrm flipV="1">
              <a:off x="1265049" y="3451796"/>
              <a:ext cx="911414" cy="218352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28594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- </a:t>
            </a:r>
            <a:r>
              <a:rPr lang="en-US" dirty="0" smtClean="0"/>
              <a:t>PAQ Project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433551" y="3253748"/>
            <a:ext cx="878888" cy="87888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T/M </a:t>
            </a:r>
            <a:r>
              <a:rPr 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Receiver</a:t>
            </a:r>
            <a:endParaRPr lang="en-US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" name="Straight Arrow Connector 5"/>
          <p:cNvCxnSpPr>
            <a:endCxn id="21" idx="1"/>
          </p:cNvCxnSpPr>
          <p:nvPr/>
        </p:nvCxnSpPr>
        <p:spPr>
          <a:xfrm>
            <a:off x="4312439" y="3693192"/>
            <a:ext cx="5277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>
            <a:stCxn id="8" idx="2"/>
            <a:endCxn id="11" idx="0"/>
          </p:cNvCxnSpPr>
          <p:nvPr/>
        </p:nvCxnSpPr>
        <p:spPr>
          <a:xfrm>
            <a:off x="2819237" y="3155113"/>
            <a:ext cx="223202" cy="491992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2617098" y="2847336"/>
            <a:ext cx="40427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RF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933667" y="2847337"/>
            <a:ext cx="9829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70 MHz IF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312439" y="3647105"/>
            <a:ext cx="527333" cy="44296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778772" y="3647105"/>
            <a:ext cx="527333" cy="44296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8627050" y="3647105"/>
            <a:ext cx="527333" cy="44296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8531252" y="3644365"/>
            <a:ext cx="52729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9059295" y="3253748"/>
            <a:ext cx="878888" cy="87888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BERT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8" name="Straight Connector 17"/>
          <p:cNvCxnSpPr>
            <a:stCxn id="19" idx="2"/>
            <a:endCxn id="22" idx="0"/>
          </p:cNvCxnSpPr>
          <p:nvPr/>
        </p:nvCxnSpPr>
        <p:spPr>
          <a:xfrm flipH="1">
            <a:off x="5916701" y="3155114"/>
            <a:ext cx="147289" cy="491991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5667086" y="2847337"/>
            <a:ext cx="7938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Samples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5805363" y="5601187"/>
            <a:ext cx="176202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Rack Mounted Server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4840139" y="3253748"/>
            <a:ext cx="878888" cy="87888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ADC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5653034" y="3647105"/>
            <a:ext cx="527333" cy="44296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6247055" y="3253748"/>
            <a:ext cx="878888" cy="87888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Host CPU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7653113" y="3253748"/>
            <a:ext cx="878888" cy="87888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FPGA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5" name="Straight Arrow Connector 24"/>
          <p:cNvCxnSpPr>
            <a:stCxn id="23" idx="3"/>
            <a:endCxn id="24" idx="1"/>
          </p:cNvCxnSpPr>
          <p:nvPr/>
        </p:nvCxnSpPr>
        <p:spPr>
          <a:xfrm>
            <a:off x="7125943" y="3693192"/>
            <a:ext cx="527169" cy="0"/>
          </a:xfrm>
          <a:prstGeom prst="straightConnector1">
            <a:avLst/>
          </a:prstGeom>
          <a:ln w="12700">
            <a:solidFill>
              <a:schemeClr val="tx1"/>
            </a:solidFill>
            <a:prstDash val="lg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7125943" y="3647105"/>
            <a:ext cx="527333" cy="44296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6246930" y="4648414"/>
            <a:ext cx="878888" cy="87888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K20c GPU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7653113" y="4648414"/>
            <a:ext cx="878888" cy="87888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K20c GPU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4840139" y="4648414"/>
            <a:ext cx="878888" cy="87888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K40c GPU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0" name="Elbow Connector 29"/>
          <p:cNvCxnSpPr>
            <a:stCxn id="29" idx="0"/>
            <a:endCxn id="23" idx="2"/>
          </p:cNvCxnSpPr>
          <p:nvPr/>
        </p:nvCxnSpPr>
        <p:spPr>
          <a:xfrm rot="5400000" flipH="1" flipV="1">
            <a:off x="5725153" y="3687067"/>
            <a:ext cx="515777" cy="1406916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prstDash val="lgDash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30"/>
          <p:cNvCxnSpPr>
            <a:stCxn id="28" idx="0"/>
            <a:endCxn id="23" idx="2"/>
          </p:cNvCxnSpPr>
          <p:nvPr/>
        </p:nvCxnSpPr>
        <p:spPr>
          <a:xfrm rot="16200000" flipV="1">
            <a:off x="7131640" y="3687496"/>
            <a:ext cx="515777" cy="1406057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prstDash val="lgDash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stCxn id="27" idx="0"/>
            <a:endCxn id="23" idx="2"/>
          </p:cNvCxnSpPr>
          <p:nvPr/>
        </p:nvCxnSpPr>
        <p:spPr>
          <a:xfrm rot="5400000" flipH="1" flipV="1">
            <a:off x="6428548" y="4390463"/>
            <a:ext cx="515777" cy="125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prstDash val="lgDash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21" idx="3"/>
            <a:endCxn id="34" idx="1"/>
          </p:cNvCxnSpPr>
          <p:nvPr/>
        </p:nvCxnSpPr>
        <p:spPr>
          <a:xfrm>
            <a:off x="5719027" y="3693192"/>
            <a:ext cx="527903" cy="0"/>
          </a:xfrm>
          <a:prstGeom prst="straightConnector1">
            <a:avLst/>
          </a:prstGeom>
          <a:ln w="12700">
            <a:solidFill>
              <a:schemeClr val="tx1"/>
            </a:solidFill>
            <a:prstDash val="lg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6246930" y="3253748"/>
            <a:ext cx="878888" cy="87888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Host CPU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7653113" y="3253748"/>
            <a:ext cx="878888" cy="87888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FPGA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4755327" y="3189377"/>
            <a:ext cx="3861080" cy="2402295"/>
          </a:xfrm>
          <a:prstGeom prst="rect">
            <a:avLst/>
          </a:prstGeom>
          <a:noFill/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37" name="Rectangle 36"/>
          <p:cNvSpPr/>
          <p:nvPr/>
        </p:nvSpPr>
        <p:spPr>
          <a:xfrm>
            <a:off x="6245578" y="1968449"/>
            <a:ext cx="880578" cy="87888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T/M </a:t>
            </a:r>
            <a:r>
              <a:rPr 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Receiver &amp; </a:t>
            </a:r>
            <a:r>
              <a:rPr lang="en-US" sz="14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Demod</a:t>
            </a:r>
            <a:endParaRPr lang="en-US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8" name="Elbow Connector 37"/>
          <p:cNvCxnSpPr>
            <a:endCxn id="37" idx="1"/>
          </p:cNvCxnSpPr>
          <p:nvPr/>
        </p:nvCxnSpPr>
        <p:spPr>
          <a:xfrm flipV="1">
            <a:off x="2709840" y="2407893"/>
            <a:ext cx="3535737" cy="1724743"/>
          </a:xfrm>
          <a:prstGeom prst="bentConnector3">
            <a:avLst>
              <a:gd name="adj1" fmla="val 10337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3076653" y="3693192"/>
            <a:ext cx="35396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8531252" y="3839674"/>
            <a:ext cx="52729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8531252" y="3546711"/>
            <a:ext cx="52729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8531252" y="3742020"/>
            <a:ext cx="52729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8531252" y="3937328"/>
            <a:ext cx="52729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8531252" y="4034982"/>
            <a:ext cx="52729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/>
          <p:cNvCxnSpPr/>
          <p:nvPr/>
        </p:nvCxnSpPr>
        <p:spPr>
          <a:xfrm>
            <a:off x="7125818" y="2261426"/>
            <a:ext cx="1932728" cy="1089976"/>
          </a:xfrm>
          <a:prstGeom prst="bentConnector3">
            <a:avLst>
              <a:gd name="adj1" fmla="val 87611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Elbow Connector 45"/>
          <p:cNvCxnSpPr/>
          <p:nvPr/>
        </p:nvCxnSpPr>
        <p:spPr>
          <a:xfrm>
            <a:off x="7126902" y="2554381"/>
            <a:ext cx="1931644" cy="897415"/>
          </a:xfrm>
          <a:prstGeom prst="bentConnector3">
            <a:avLst>
              <a:gd name="adj1" fmla="val 81565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3311023" y="1851264"/>
            <a:ext cx="6855328" cy="4101477"/>
          </a:xfrm>
          <a:prstGeom prst="rect">
            <a:avLst/>
          </a:prstGeom>
          <a:noFill/>
          <a:ln w="12700">
            <a:solidFill>
              <a:schemeClr val="tx1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48" name="Rectangle 47"/>
          <p:cNvSpPr/>
          <p:nvPr/>
        </p:nvSpPr>
        <p:spPr>
          <a:xfrm>
            <a:off x="5942962" y="5952741"/>
            <a:ext cx="14750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Rack Mount Case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62"/>
          <a:stretch/>
        </p:blipFill>
        <p:spPr>
          <a:xfrm>
            <a:off x="2212413" y="3135972"/>
            <a:ext cx="696412" cy="1114441"/>
          </a:xfrm>
          <a:prstGeom prst="rect">
            <a:avLst/>
          </a:prstGeom>
        </p:spPr>
      </p:pic>
      <p:cxnSp>
        <p:nvCxnSpPr>
          <p:cNvPr id="51" name="Straight Connector 50"/>
          <p:cNvCxnSpPr/>
          <p:nvPr/>
        </p:nvCxnSpPr>
        <p:spPr>
          <a:xfrm>
            <a:off x="4427973" y="3131327"/>
            <a:ext cx="147809" cy="515777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6" name="Group 75"/>
          <p:cNvGrpSpPr/>
          <p:nvPr/>
        </p:nvGrpSpPr>
        <p:grpSpPr>
          <a:xfrm>
            <a:off x="228600" y="3120557"/>
            <a:ext cx="1947863" cy="549591"/>
            <a:chOff x="228600" y="3120557"/>
            <a:chExt cx="1947863" cy="549591"/>
          </a:xfrm>
        </p:grpSpPr>
        <p:pic>
          <p:nvPicPr>
            <p:cNvPr id="53" name="Picture 5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8600" y="3120557"/>
              <a:ext cx="1207743" cy="549591"/>
            </a:xfrm>
            <a:prstGeom prst="rect">
              <a:avLst/>
            </a:prstGeom>
          </p:spPr>
        </p:pic>
        <p:cxnSp>
          <p:nvCxnSpPr>
            <p:cNvPr id="55" name="Straight Arrow Connector 54"/>
            <p:cNvCxnSpPr/>
            <p:nvPr/>
          </p:nvCxnSpPr>
          <p:spPr>
            <a:xfrm>
              <a:off x="954804" y="3434228"/>
              <a:ext cx="1221659" cy="1756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/>
            <p:nvPr/>
          </p:nvCxnSpPr>
          <p:spPr>
            <a:xfrm>
              <a:off x="933405" y="3439258"/>
              <a:ext cx="336931" cy="230890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/>
            <p:cNvCxnSpPr/>
            <p:nvPr/>
          </p:nvCxnSpPr>
          <p:spPr>
            <a:xfrm flipV="1">
              <a:off x="1265049" y="3451796"/>
              <a:ext cx="911414" cy="218352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2" name="Straight Connector 51"/>
          <p:cNvCxnSpPr>
            <a:stCxn id="54" idx="0"/>
          </p:cNvCxnSpPr>
          <p:nvPr/>
        </p:nvCxnSpPr>
        <p:spPr>
          <a:xfrm flipV="1">
            <a:off x="2822568" y="3817211"/>
            <a:ext cx="3115419" cy="1288204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/>
          <p:cNvSpPr/>
          <p:nvPr/>
        </p:nvSpPr>
        <p:spPr>
          <a:xfrm>
            <a:off x="2206053" y="5105415"/>
            <a:ext cx="123303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1.907 Seconds</a:t>
            </a:r>
          </a:p>
          <a:p>
            <a:pPr algn="ctr"/>
            <a:r>
              <a:rPr lang="en-US" sz="1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of Samples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1992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- </a:t>
            </a:r>
            <a:r>
              <a:rPr lang="en-US" dirty="0" smtClean="0"/>
              <a:t>PAQ Project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433551" y="3253748"/>
            <a:ext cx="878888" cy="87888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T/M </a:t>
            </a:r>
            <a:r>
              <a:rPr 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Receiver</a:t>
            </a:r>
            <a:endParaRPr lang="en-US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" name="Straight Arrow Connector 5"/>
          <p:cNvCxnSpPr>
            <a:endCxn id="21" idx="1"/>
          </p:cNvCxnSpPr>
          <p:nvPr/>
        </p:nvCxnSpPr>
        <p:spPr>
          <a:xfrm>
            <a:off x="4312439" y="3693192"/>
            <a:ext cx="5277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>
            <a:stCxn id="8" idx="2"/>
            <a:endCxn id="11" idx="0"/>
          </p:cNvCxnSpPr>
          <p:nvPr/>
        </p:nvCxnSpPr>
        <p:spPr>
          <a:xfrm>
            <a:off x="2819237" y="3155113"/>
            <a:ext cx="223202" cy="491992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2617098" y="2847336"/>
            <a:ext cx="40427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RF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933667" y="2847337"/>
            <a:ext cx="9829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70 MHz IF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312439" y="3647105"/>
            <a:ext cx="527333" cy="44296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778772" y="3647105"/>
            <a:ext cx="527333" cy="44296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8627050" y="3647105"/>
            <a:ext cx="527333" cy="44296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8531252" y="3644365"/>
            <a:ext cx="52729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9059295" y="3253748"/>
            <a:ext cx="878888" cy="87888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BERT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8" name="Straight Connector 17"/>
          <p:cNvCxnSpPr>
            <a:stCxn id="19" idx="2"/>
            <a:endCxn id="22" idx="0"/>
          </p:cNvCxnSpPr>
          <p:nvPr/>
        </p:nvCxnSpPr>
        <p:spPr>
          <a:xfrm flipH="1">
            <a:off x="5916701" y="3155114"/>
            <a:ext cx="147289" cy="491991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5667086" y="2847337"/>
            <a:ext cx="7938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Samples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5805363" y="5601187"/>
            <a:ext cx="176202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Rack Mounted Server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4840139" y="3253748"/>
            <a:ext cx="878888" cy="87888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ADC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5653034" y="3647105"/>
            <a:ext cx="527333" cy="44296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6247055" y="3253748"/>
            <a:ext cx="878888" cy="87888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Host CPU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7653113" y="3253748"/>
            <a:ext cx="878888" cy="87888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FPGA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5" name="Straight Arrow Connector 24"/>
          <p:cNvCxnSpPr>
            <a:stCxn id="23" idx="3"/>
            <a:endCxn id="24" idx="1"/>
          </p:cNvCxnSpPr>
          <p:nvPr/>
        </p:nvCxnSpPr>
        <p:spPr>
          <a:xfrm>
            <a:off x="7125943" y="3693192"/>
            <a:ext cx="527169" cy="0"/>
          </a:xfrm>
          <a:prstGeom prst="straightConnector1">
            <a:avLst/>
          </a:prstGeom>
          <a:ln w="12700">
            <a:solidFill>
              <a:schemeClr val="tx1"/>
            </a:solidFill>
            <a:prstDash val="lg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7125943" y="3647105"/>
            <a:ext cx="527333" cy="44296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6246930" y="4648414"/>
            <a:ext cx="878888" cy="87888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K20c GPU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7653113" y="4648414"/>
            <a:ext cx="878888" cy="87888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K20c GPU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4840139" y="4648414"/>
            <a:ext cx="878888" cy="87888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K40c GPU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0" name="Elbow Connector 29"/>
          <p:cNvCxnSpPr>
            <a:stCxn id="29" idx="0"/>
            <a:endCxn id="23" idx="2"/>
          </p:cNvCxnSpPr>
          <p:nvPr/>
        </p:nvCxnSpPr>
        <p:spPr>
          <a:xfrm rot="5400000" flipH="1" flipV="1">
            <a:off x="5725153" y="3687067"/>
            <a:ext cx="515777" cy="1406916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prstDash val="lgDash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30"/>
          <p:cNvCxnSpPr>
            <a:stCxn id="28" idx="0"/>
            <a:endCxn id="23" idx="2"/>
          </p:cNvCxnSpPr>
          <p:nvPr/>
        </p:nvCxnSpPr>
        <p:spPr>
          <a:xfrm rot="16200000" flipV="1">
            <a:off x="7131640" y="3687496"/>
            <a:ext cx="515777" cy="1406057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prstDash val="lgDash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stCxn id="27" idx="0"/>
            <a:endCxn id="23" idx="2"/>
          </p:cNvCxnSpPr>
          <p:nvPr/>
        </p:nvCxnSpPr>
        <p:spPr>
          <a:xfrm rot="5400000" flipH="1" flipV="1">
            <a:off x="6428548" y="4390463"/>
            <a:ext cx="515777" cy="125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prstDash val="lgDash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21" idx="3"/>
            <a:endCxn id="34" idx="1"/>
          </p:cNvCxnSpPr>
          <p:nvPr/>
        </p:nvCxnSpPr>
        <p:spPr>
          <a:xfrm>
            <a:off x="5719027" y="3693192"/>
            <a:ext cx="527903" cy="0"/>
          </a:xfrm>
          <a:prstGeom prst="straightConnector1">
            <a:avLst/>
          </a:prstGeom>
          <a:ln w="12700">
            <a:solidFill>
              <a:schemeClr val="tx1"/>
            </a:solidFill>
            <a:prstDash val="lg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6246930" y="3253748"/>
            <a:ext cx="878888" cy="87888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Host CPU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7653113" y="3253748"/>
            <a:ext cx="878888" cy="87888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FPGA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4755327" y="3189377"/>
            <a:ext cx="3861080" cy="2402295"/>
          </a:xfrm>
          <a:prstGeom prst="rect">
            <a:avLst/>
          </a:prstGeom>
          <a:noFill/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37" name="Rectangle 36"/>
          <p:cNvSpPr/>
          <p:nvPr/>
        </p:nvSpPr>
        <p:spPr>
          <a:xfrm>
            <a:off x="6245578" y="1968449"/>
            <a:ext cx="880578" cy="87888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T/M </a:t>
            </a:r>
            <a:r>
              <a:rPr 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Receiver &amp; </a:t>
            </a:r>
            <a:r>
              <a:rPr lang="en-US" sz="14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Demod</a:t>
            </a:r>
            <a:endParaRPr lang="en-US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8" name="Elbow Connector 37"/>
          <p:cNvCxnSpPr>
            <a:endCxn id="37" idx="1"/>
          </p:cNvCxnSpPr>
          <p:nvPr/>
        </p:nvCxnSpPr>
        <p:spPr>
          <a:xfrm flipV="1">
            <a:off x="2709840" y="2407893"/>
            <a:ext cx="3535737" cy="1724743"/>
          </a:xfrm>
          <a:prstGeom prst="bentConnector3">
            <a:avLst>
              <a:gd name="adj1" fmla="val 10337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3076653" y="3693192"/>
            <a:ext cx="35396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8531252" y="3839674"/>
            <a:ext cx="52729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8531252" y="3546711"/>
            <a:ext cx="52729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8531252" y="3742020"/>
            <a:ext cx="52729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8531252" y="3937328"/>
            <a:ext cx="52729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8531252" y="4034982"/>
            <a:ext cx="52729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/>
          <p:cNvCxnSpPr/>
          <p:nvPr/>
        </p:nvCxnSpPr>
        <p:spPr>
          <a:xfrm>
            <a:off x="7125818" y="2261426"/>
            <a:ext cx="1932728" cy="1089976"/>
          </a:xfrm>
          <a:prstGeom prst="bentConnector3">
            <a:avLst>
              <a:gd name="adj1" fmla="val 87611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Elbow Connector 45"/>
          <p:cNvCxnSpPr/>
          <p:nvPr/>
        </p:nvCxnSpPr>
        <p:spPr>
          <a:xfrm>
            <a:off x="7126902" y="2554381"/>
            <a:ext cx="1931644" cy="897415"/>
          </a:xfrm>
          <a:prstGeom prst="bentConnector3">
            <a:avLst>
              <a:gd name="adj1" fmla="val 81565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3311023" y="1851264"/>
            <a:ext cx="6855328" cy="4101477"/>
          </a:xfrm>
          <a:prstGeom prst="rect">
            <a:avLst/>
          </a:prstGeom>
          <a:noFill/>
          <a:ln w="12700">
            <a:solidFill>
              <a:schemeClr val="tx1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48" name="Rectangle 47"/>
          <p:cNvSpPr/>
          <p:nvPr/>
        </p:nvSpPr>
        <p:spPr>
          <a:xfrm>
            <a:off x="5942962" y="5952741"/>
            <a:ext cx="14750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Rack Mount Case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62"/>
          <a:stretch/>
        </p:blipFill>
        <p:spPr>
          <a:xfrm>
            <a:off x="2212413" y="3135972"/>
            <a:ext cx="696412" cy="1114441"/>
          </a:xfrm>
          <a:prstGeom prst="rect">
            <a:avLst/>
          </a:prstGeom>
        </p:spPr>
      </p:pic>
      <p:cxnSp>
        <p:nvCxnSpPr>
          <p:cNvPr id="51" name="Straight Connector 50"/>
          <p:cNvCxnSpPr/>
          <p:nvPr/>
        </p:nvCxnSpPr>
        <p:spPr>
          <a:xfrm>
            <a:off x="4427973" y="3131327"/>
            <a:ext cx="147809" cy="515777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6" name="Group 75"/>
          <p:cNvGrpSpPr/>
          <p:nvPr/>
        </p:nvGrpSpPr>
        <p:grpSpPr>
          <a:xfrm>
            <a:off x="228600" y="3120557"/>
            <a:ext cx="1947863" cy="549591"/>
            <a:chOff x="228600" y="3120557"/>
            <a:chExt cx="1947863" cy="549591"/>
          </a:xfrm>
        </p:grpSpPr>
        <p:pic>
          <p:nvPicPr>
            <p:cNvPr id="53" name="Picture 5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8600" y="3120557"/>
              <a:ext cx="1207743" cy="549591"/>
            </a:xfrm>
            <a:prstGeom prst="rect">
              <a:avLst/>
            </a:prstGeom>
          </p:spPr>
        </p:pic>
        <p:cxnSp>
          <p:nvCxnSpPr>
            <p:cNvPr id="55" name="Straight Arrow Connector 54"/>
            <p:cNvCxnSpPr/>
            <p:nvPr/>
          </p:nvCxnSpPr>
          <p:spPr>
            <a:xfrm>
              <a:off x="954804" y="3434228"/>
              <a:ext cx="1221659" cy="1756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/>
            <p:nvPr/>
          </p:nvCxnSpPr>
          <p:spPr>
            <a:xfrm>
              <a:off x="933405" y="3439258"/>
              <a:ext cx="336931" cy="230890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/>
            <p:cNvCxnSpPr/>
            <p:nvPr/>
          </p:nvCxnSpPr>
          <p:spPr>
            <a:xfrm flipV="1">
              <a:off x="1265049" y="3451796"/>
              <a:ext cx="911414" cy="218352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Rectangle 51"/>
          <p:cNvSpPr/>
          <p:nvPr/>
        </p:nvSpPr>
        <p:spPr>
          <a:xfrm>
            <a:off x="7124700" y="2740223"/>
            <a:ext cx="116249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5 Bit Streams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4" name="Straight Connector 53"/>
          <p:cNvCxnSpPr>
            <a:stCxn id="52" idx="2"/>
            <a:endCxn id="26" idx="0"/>
          </p:cNvCxnSpPr>
          <p:nvPr/>
        </p:nvCxnSpPr>
        <p:spPr>
          <a:xfrm flipH="1">
            <a:off x="7389610" y="3048000"/>
            <a:ext cx="316340" cy="599105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>
            <a:stCxn id="58" idx="0"/>
          </p:cNvCxnSpPr>
          <p:nvPr/>
        </p:nvCxnSpPr>
        <p:spPr>
          <a:xfrm flipV="1">
            <a:off x="2822568" y="3817211"/>
            <a:ext cx="3115419" cy="1288204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/>
          <p:cNvSpPr/>
          <p:nvPr/>
        </p:nvSpPr>
        <p:spPr>
          <a:xfrm>
            <a:off x="2206053" y="5105415"/>
            <a:ext cx="123303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1.907 Seconds</a:t>
            </a:r>
          </a:p>
          <a:p>
            <a:pPr algn="ctr"/>
            <a:r>
              <a:rPr lang="en-US" sz="1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of Samples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0043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</a:p>
          <a:p>
            <a:pPr lvl="1"/>
            <a:r>
              <a:rPr lang="en-US" dirty="0" smtClean="0"/>
              <a:t>Multipath</a:t>
            </a:r>
          </a:p>
          <a:p>
            <a:pPr lvl="1"/>
            <a:r>
              <a:rPr lang="en-US" dirty="0" smtClean="0"/>
              <a:t>Equalizers</a:t>
            </a:r>
          </a:p>
          <a:p>
            <a:pPr lvl="1"/>
            <a:r>
              <a:rPr lang="en-US" dirty="0" smtClean="0"/>
              <a:t>PAQ Project</a:t>
            </a:r>
          </a:p>
          <a:p>
            <a:r>
              <a:rPr lang="en-US" dirty="0" smtClean="0"/>
              <a:t>Problem Statement</a:t>
            </a:r>
          </a:p>
          <a:p>
            <a:r>
              <a:rPr lang="en-US" dirty="0" smtClean="0"/>
              <a:t>Equalizers</a:t>
            </a:r>
          </a:p>
          <a:p>
            <a:r>
              <a:rPr lang="en-US" dirty="0"/>
              <a:t>Static Multipath Testing</a:t>
            </a:r>
          </a:p>
          <a:p>
            <a:r>
              <a:rPr lang="en-US" dirty="0" smtClean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418051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- </a:t>
            </a:r>
            <a:r>
              <a:rPr lang="en-US" dirty="0" smtClean="0"/>
              <a:t>PAQ Project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433551" y="3253748"/>
            <a:ext cx="878888" cy="87888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T/M </a:t>
            </a:r>
            <a:r>
              <a:rPr 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Receiver</a:t>
            </a:r>
            <a:endParaRPr lang="en-US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" name="Straight Arrow Connector 5"/>
          <p:cNvCxnSpPr>
            <a:endCxn id="21" idx="1"/>
          </p:cNvCxnSpPr>
          <p:nvPr/>
        </p:nvCxnSpPr>
        <p:spPr>
          <a:xfrm>
            <a:off x="4312439" y="3693192"/>
            <a:ext cx="5277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>
            <a:stCxn id="8" idx="2"/>
            <a:endCxn id="11" idx="0"/>
          </p:cNvCxnSpPr>
          <p:nvPr/>
        </p:nvCxnSpPr>
        <p:spPr>
          <a:xfrm>
            <a:off x="2819237" y="3155113"/>
            <a:ext cx="223202" cy="491992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2617098" y="2847336"/>
            <a:ext cx="40427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RF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933667" y="2847337"/>
            <a:ext cx="9829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70 MHz IF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312439" y="3647105"/>
            <a:ext cx="527333" cy="44296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778772" y="3647105"/>
            <a:ext cx="527333" cy="44296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8627050" y="3647105"/>
            <a:ext cx="527333" cy="44296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8531252" y="3644365"/>
            <a:ext cx="52729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9059295" y="3253748"/>
            <a:ext cx="878888" cy="87888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BERT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8" name="Straight Connector 17"/>
          <p:cNvCxnSpPr>
            <a:stCxn id="19" idx="2"/>
            <a:endCxn id="22" idx="0"/>
          </p:cNvCxnSpPr>
          <p:nvPr/>
        </p:nvCxnSpPr>
        <p:spPr>
          <a:xfrm flipH="1">
            <a:off x="5916701" y="3155114"/>
            <a:ext cx="147289" cy="491991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5667086" y="2847337"/>
            <a:ext cx="7938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Samples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5805363" y="5601187"/>
            <a:ext cx="176202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Rack Mounted Server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4840139" y="3253748"/>
            <a:ext cx="878888" cy="87888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ADC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5653034" y="3647105"/>
            <a:ext cx="527333" cy="44296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6247055" y="3253748"/>
            <a:ext cx="878888" cy="87888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Host CPU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7653113" y="3253748"/>
            <a:ext cx="878888" cy="87888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FPGA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5" name="Straight Arrow Connector 24"/>
          <p:cNvCxnSpPr>
            <a:stCxn id="23" idx="3"/>
            <a:endCxn id="24" idx="1"/>
          </p:cNvCxnSpPr>
          <p:nvPr/>
        </p:nvCxnSpPr>
        <p:spPr>
          <a:xfrm>
            <a:off x="7125943" y="3693192"/>
            <a:ext cx="527169" cy="0"/>
          </a:xfrm>
          <a:prstGeom prst="straightConnector1">
            <a:avLst/>
          </a:prstGeom>
          <a:ln w="12700">
            <a:solidFill>
              <a:schemeClr val="tx1"/>
            </a:solidFill>
            <a:prstDash val="lg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7125943" y="3647105"/>
            <a:ext cx="527333" cy="44296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6246930" y="4648414"/>
            <a:ext cx="878888" cy="87888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K20c GPU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7653113" y="4648414"/>
            <a:ext cx="878888" cy="87888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K20c GPU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4840139" y="4648414"/>
            <a:ext cx="878888" cy="87888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K40c GPU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0" name="Elbow Connector 29"/>
          <p:cNvCxnSpPr>
            <a:stCxn id="29" idx="0"/>
            <a:endCxn id="23" idx="2"/>
          </p:cNvCxnSpPr>
          <p:nvPr/>
        </p:nvCxnSpPr>
        <p:spPr>
          <a:xfrm rot="5400000" flipH="1" flipV="1">
            <a:off x="5725153" y="3687067"/>
            <a:ext cx="515777" cy="1406916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prstDash val="lgDash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30"/>
          <p:cNvCxnSpPr>
            <a:stCxn id="28" idx="0"/>
            <a:endCxn id="23" idx="2"/>
          </p:cNvCxnSpPr>
          <p:nvPr/>
        </p:nvCxnSpPr>
        <p:spPr>
          <a:xfrm rot="16200000" flipV="1">
            <a:off x="7131640" y="3687496"/>
            <a:ext cx="515777" cy="1406057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prstDash val="lgDash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stCxn id="27" idx="0"/>
            <a:endCxn id="23" idx="2"/>
          </p:cNvCxnSpPr>
          <p:nvPr/>
        </p:nvCxnSpPr>
        <p:spPr>
          <a:xfrm rot="5400000" flipH="1" flipV="1">
            <a:off x="6428548" y="4390463"/>
            <a:ext cx="515777" cy="125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prstDash val="lgDash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21" idx="3"/>
            <a:endCxn id="34" idx="1"/>
          </p:cNvCxnSpPr>
          <p:nvPr/>
        </p:nvCxnSpPr>
        <p:spPr>
          <a:xfrm>
            <a:off x="5719027" y="3693192"/>
            <a:ext cx="527903" cy="0"/>
          </a:xfrm>
          <a:prstGeom prst="straightConnector1">
            <a:avLst/>
          </a:prstGeom>
          <a:ln w="12700">
            <a:solidFill>
              <a:schemeClr val="tx1"/>
            </a:solidFill>
            <a:prstDash val="lg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6246930" y="3253748"/>
            <a:ext cx="878888" cy="87888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Host CPU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7653113" y="3253748"/>
            <a:ext cx="878888" cy="87888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FPGA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4755327" y="3189377"/>
            <a:ext cx="3861080" cy="2402295"/>
          </a:xfrm>
          <a:prstGeom prst="rect">
            <a:avLst/>
          </a:prstGeom>
          <a:noFill/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37" name="Rectangle 36"/>
          <p:cNvSpPr/>
          <p:nvPr/>
        </p:nvSpPr>
        <p:spPr>
          <a:xfrm>
            <a:off x="6245578" y="1968449"/>
            <a:ext cx="880578" cy="87888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T/M </a:t>
            </a:r>
            <a:r>
              <a:rPr 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Receiver &amp; </a:t>
            </a:r>
            <a:r>
              <a:rPr lang="en-US" sz="14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Demod</a:t>
            </a:r>
            <a:endParaRPr lang="en-US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8" name="Elbow Connector 37"/>
          <p:cNvCxnSpPr>
            <a:endCxn id="37" idx="1"/>
          </p:cNvCxnSpPr>
          <p:nvPr/>
        </p:nvCxnSpPr>
        <p:spPr>
          <a:xfrm flipV="1">
            <a:off x="2709840" y="2407893"/>
            <a:ext cx="3535737" cy="1724743"/>
          </a:xfrm>
          <a:prstGeom prst="bentConnector3">
            <a:avLst>
              <a:gd name="adj1" fmla="val 10337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3076653" y="3693192"/>
            <a:ext cx="35396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8531252" y="3839674"/>
            <a:ext cx="52729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8531252" y="3546711"/>
            <a:ext cx="52729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8531252" y="3742020"/>
            <a:ext cx="52729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8531252" y="3937328"/>
            <a:ext cx="52729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8531252" y="4034982"/>
            <a:ext cx="52729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/>
          <p:cNvCxnSpPr/>
          <p:nvPr/>
        </p:nvCxnSpPr>
        <p:spPr>
          <a:xfrm>
            <a:off x="7125818" y="2261426"/>
            <a:ext cx="1932728" cy="1089976"/>
          </a:xfrm>
          <a:prstGeom prst="bentConnector3">
            <a:avLst>
              <a:gd name="adj1" fmla="val 87611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Elbow Connector 45"/>
          <p:cNvCxnSpPr/>
          <p:nvPr/>
        </p:nvCxnSpPr>
        <p:spPr>
          <a:xfrm>
            <a:off x="7126902" y="2554381"/>
            <a:ext cx="1931644" cy="897415"/>
          </a:xfrm>
          <a:prstGeom prst="bentConnector3">
            <a:avLst>
              <a:gd name="adj1" fmla="val 81565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3311023" y="1851264"/>
            <a:ext cx="6855328" cy="4101477"/>
          </a:xfrm>
          <a:prstGeom prst="rect">
            <a:avLst/>
          </a:prstGeom>
          <a:noFill/>
          <a:ln w="12700">
            <a:solidFill>
              <a:schemeClr val="tx1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48" name="Rectangle 47"/>
          <p:cNvSpPr/>
          <p:nvPr/>
        </p:nvSpPr>
        <p:spPr>
          <a:xfrm>
            <a:off x="5942962" y="5952741"/>
            <a:ext cx="14750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Rack Mount Case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62"/>
          <a:stretch/>
        </p:blipFill>
        <p:spPr>
          <a:xfrm>
            <a:off x="2212413" y="3135972"/>
            <a:ext cx="696412" cy="1114441"/>
          </a:xfrm>
          <a:prstGeom prst="rect">
            <a:avLst/>
          </a:prstGeom>
        </p:spPr>
      </p:pic>
      <p:cxnSp>
        <p:nvCxnSpPr>
          <p:cNvPr id="51" name="Straight Connector 50"/>
          <p:cNvCxnSpPr/>
          <p:nvPr/>
        </p:nvCxnSpPr>
        <p:spPr>
          <a:xfrm>
            <a:off x="4427973" y="3131327"/>
            <a:ext cx="147809" cy="515777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6" name="Group 75"/>
          <p:cNvGrpSpPr/>
          <p:nvPr/>
        </p:nvGrpSpPr>
        <p:grpSpPr>
          <a:xfrm>
            <a:off x="228600" y="3120557"/>
            <a:ext cx="1947863" cy="549591"/>
            <a:chOff x="228600" y="3120557"/>
            <a:chExt cx="1947863" cy="549591"/>
          </a:xfrm>
        </p:grpSpPr>
        <p:pic>
          <p:nvPicPr>
            <p:cNvPr id="53" name="Picture 5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8600" y="3120557"/>
              <a:ext cx="1207743" cy="549591"/>
            </a:xfrm>
            <a:prstGeom prst="rect">
              <a:avLst/>
            </a:prstGeom>
          </p:spPr>
        </p:pic>
        <p:cxnSp>
          <p:nvCxnSpPr>
            <p:cNvPr id="55" name="Straight Arrow Connector 54"/>
            <p:cNvCxnSpPr/>
            <p:nvPr/>
          </p:nvCxnSpPr>
          <p:spPr>
            <a:xfrm>
              <a:off x="954804" y="3434228"/>
              <a:ext cx="1221659" cy="1756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/>
            <p:nvPr/>
          </p:nvCxnSpPr>
          <p:spPr>
            <a:xfrm>
              <a:off x="933405" y="3439258"/>
              <a:ext cx="336931" cy="230890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/>
            <p:cNvCxnSpPr/>
            <p:nvPr/>
          </p:nvCxnSpPr>
          <p:spPr>
            <a:xfrm flipV="1">
              <a:off x="1265049" y="3451796"/>
              <a:ext cx="911414" cy="218352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7" name="Rectangle 76"/>
          <p:cNvSpPr/>
          <p:nvPr/>
        </p:nvSpPr>
        <p:spPr>
          <a:xfrm>
            <a:off x="10454247" y="1905000"/>
            <a:ext cx="118173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No Equalizer</a:t>
            </a:r>
          </a:p>
          <a:p>
            <a:pPr algn="ctr"/>
            <a:r>
              <a:rPr lang="en-US" sz="1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Bits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5" name="Straight Connector 84"/>
          <p:cNvCxnSpPr>
            <a:stCxn id="77" idx="1"/>
          </p:cNvCxnSpPr>
          <p:nvPr/>
        </p:nvCxnSpPr>
        <p:spPr>
          <a:xfrm flipH="1">
            <a:off x="8890716" y="2166610"/>
            <a:ext cx="1563531" cy="134195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/>
          <p:cNvSpPr/>
          <p:nvPr/>
        </p:nvSpPr>
        <p:spPr>
          <a:xfrm>
            <a:off x="7124700" y="2740223"/>
            <a:ext cx="116249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5 Bit Streams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6" name="Straight Connector 55"/>
          <p:cNvCxnSpPr>
            <a:stCxn id="54" idx="2"/>
          </p:cNvCxnSpPr>
          <p:nvPr/>
        </p:nvCxnSpPr>
        <p:spPr>
          <a:xfrm flipH="1">
            <a:off x="7389610" y="3048000"/>
            <a:ext cx="316340" cy="599105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59" idx="0"/>
          </p:cNvCxnSpPr>
          <p:nvPr/>
        </p:nvCxnSpPr>
        <p:spPr>
          <a:xfrm flipV="1">
            <a:off x="2822568" y="3817211"/>
            <a:ext cx="3115419" cy="1288204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/>
          <p:cNvSpPr/>
          <p:nvPr/>
        </p:nvSpPr>
        <p:spPr>
          <a:xfrm>
            <a:off x="2206053" y="5105415"/>
            <a:ext cx="123303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1.907 Seconds</a:t>
            </a:r>
          </a:p>
          <a:p>
            <a:pPr algn="ctr"/>
            <a:r>
              <a:rPr lang="en-US" sz="1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of Samples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1118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- </a:t>
            </a:r>
            <a:r>
              <a:rPr lang="en-US" dirty="0" smtClean="0"/>
              <a:t>PAQ Project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433551" y="3253748"/>
            <a:ext cx="878888" cy="87888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T/M </a:t>
            </a:r>
            <a:r>
              <a:rPr 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Receiver</a:t>
            </a:r>
            <a:endParaRPr lang="en-US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" name="Straight Arrow Connector 5"/>
          <p:cNvCxnSpPr>
            <a:endCxn id="21" idx="1"/>
          </p:cNvCxnSpPr>
          <p:nvPr/>
        </p:nvCxnSpPr>
        <p:spPr>
          <a:xfrm>
            <a:off x="4312439" y="3693192"/>
            <a:ext cx="5277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>
            <a:stCxn id="8" idx="2"/>
            <a:endCxn id="11" idx="0"/>
          </p:cNvCxnSpPr>
          <p:nvPr/>
        </p:nvCxnSpPr>
        <p:spPr>
          <a:xfrm>
            <a:off x="2819237" y="3155113"/>
            <a:ext cx="223202" cy="491992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2617098" y="2847336"/>
            <a:ext cx="40427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RF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933667" y="2847337"/>
            <a:ext cx="9829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70 MHz IF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312439" y="3647105"/>
            <a:ext cx="527333" cy="44296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778772" y="3647105"/>
            <a:ext cx="527333" cy="44296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8627050" y="3647105"/>
            <a:ext cx="527333" cy="44296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8531252" y="3644365"/>
            <a:ext cx="52729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9059295" y="3253748"/>
            <a:ext cx="878888" cy="87888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BERT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8" name="Straight Connector 17"/>
          <p:cNvCxnSpPr>
            <a:stCxn id="19" idx="2"/>
            <a:endCxn id="22" idx="0"/>
          </p:cNvCxnSpPr>
          <p:nvPr/>
        </p:nvCxnSpPr>
        <p:spPr>
          <a:xfrm flipH="1">
            <a:off x="5916701" y="3155114"/>
            <a:ext cx="147289" cy="491991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5667086" y="2847337"/>
            <a:ext cx="7938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Samples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5805363" y="5601187"/>
            <a:ext cx="176202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Rack Mounted Server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4840139" y="3253748"/>
            <a:ext cx="878888" cy="87888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ADC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5653034" y="3647105"/>
            <a:ext cx="527333" cy="44296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6247055" y="3253748"/>
            <a:ext cx="878888" cy="87888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Host CPU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7653113" y="3253748"/>
            <a:ext cx="878888" cy="87888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FPGA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5" name="Straight Arrow Connector 24"/>
          <p:cNvCxnSpPr>
            <a:stCxn id="23" idx="3"/>
            <a:endCxn id="24" idx="1"/>
          </p:cNvCxnSpPr>
          <p:nvPr/>
        </p:nvCxnSpPr>
        <p:spPr>
          <a:xfrm>
            <a:off x="7125943" y="3693192"/>
            <a:ext cx="527169" cy="0"/>
          </a:xfrm>
          <a:prstGeom prst="straightConnector1">
            <a:avLst/>
          </a:prstGeom>
          <a:ln w="12700">
            <a:solidFill>
              <a:schemeClr val="tx1"/>
            </a:solidFill>
            <a:prstDash val="lg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7125943" y="3647105"/>
            <a:ext cx="527333" cy="44296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6246930" y="4648414"/>
            <a:ext cx="878888" cy="87888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K20c GPU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7653113" y="4648414"/>
            <a:ext cx="878888" cy="87888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K20c GPU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4840139" y="4648414"/>
            <a:ext cx="878888" cy="87888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K40c GPU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0" name="Elbow Connector 29"/>
          <p:cNvCxnSpPr>
            <a:stCxn id="29" idx="0"/>
            <a:endCxn id="23" idx="2"/>
          </p:cNvCxnSpPr>
          <p:nvPr/>
        </p:nvCxnSpPr>
        <p:spPr>
          <a:xfrm rot="5400000" flipH="1" flipV="1">
            <a:off x="5725153" y="3687067"/>
            <a:ext cx="515777" cy="1406916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prstDash val="lgDash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30"/>
          <p:cNvCxnSpPr>
            <a:stCxn id="28" idx="0"/>
            <a:endCxn id="23" idx="2"/>
          </p:cNvCxnSpPr>
          <p:nvPr/>
        </p:nvCxnSpPr>
        <p:spPr>
          <a:xfrm rot="16200000" flipV="1">
            <a:off x="7131640" y="3687496"/>
            <a:ext cx="515777" cy="1406057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prstDash val="lgDash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stCxn id="27" idx="0"/>
            <a:endCxn id="23" idx="2"/>
          </p:cNvCxnSpPr>
          <p:nvPr/>
        </p:nvCxnSpPr>
        <p:spPr>
          <a:xfrm rot="5400000" flipH="1" flipV="1">
            <a:off x="6428548" y="4390463"/>
            <a:ext cx="515777" cy="125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prstDash val="lgDash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21" idx="3"/>
            <a:endCxn id="34" idx="1"/>
          </p:cNvCxnSpPr>
          <p:nvPr/>
        </p:nvCxnSpPr>
        <p:spPr>
          <a:xfrm>
            <a:off x="5719027" y="3693192"/>
            <a:ext cx="527903" cy="0"/>
          </a:xfrm>
          <a:prstGeom prst="straightConnector1">
            <a:avLst/>
          </a:prstGeom>
          <a:ln w="12700">
            <a:solidFill>
              <a:schemeClr val="tx1"/>
            </a:solidFill>
            <a:prstDash val="lg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6246930" y="3253748"/>
            <a:ext cx="878888" cy="87888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Host CPU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7653113" y="3253748"/>
            <a:ext cx="878888" cy="87888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FPGA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4755327" y="3189377"/>
            <a:ext cx="3861080" cy="2402295"/>
          </a:xfrm>
          <a:prstGeom prst="rect">
            <a:avLst/>
          </a:prstGeom>
          <a:noFill/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37" name="Rectangle 36"/>
          <p:cNvSpPr/>
          <p:nvPr/>
        </p:nvSpPr>
        <p:spPr>
          <a:xfrm>
            <a:off x="6245578" y="1968449"/>
            <a:ext cx="880578" cy="87888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T/M </a:t>
            </a:r>
            <a:r>
              <a:rPr 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Receiver &amp; </a:t>
            </a:r>
            <a:r>
              <a:rPr lang="en-US" sz="14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Demod</a:t>
            </a:r>
            <a:endParaRPr lang="en-US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8" name="Elbow Connector 37"/>
          <p:cNvCxnSpPr>
            <a:endCxn id="37" idx="1"/>
          </p:cNvCxnSpPr>
          <p:nvPr/>
        </p:nvCxnSpPr>
        <p:spPr>
          <a:xfrm flipV="1">
            <a:off x="2709840" y="2407893"/>
            <a:ext cx="3535737" cy="1724743"/>
          </a:xfrm>
          <a:prstGeom prst="bentConnector3">
            <a:avLst>
              <a:gd name="adj1" fmla="val 10337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3076653" y="3693192"/>
            <a:ext cx="35396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8531252" y="3839674"/>
            <a:ext cx="52729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8531252" y="3546711"/>
            <a:ext cx="52729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8531252" y="3742020"/>
            <a:ext cx="52729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8531252" y="3937328"/>
            <a:ext cx="52729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8531252" y="4034982"/>
            <a:ext cx="52729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/>
          <p:cNvCxnSpPr/>
          <p:nvPr/>
        </p:nvCxnSpPr>
        <p:spPr>
          <a:xfrm>
            <a:off x="7125818" y="2261426"/>
            <a:ext cx="1932728" cy="1089976"/>
          </a:xfrm>
          <a:prstGeom prst="bentConnector3">
            <a:avLst>
              <a:gd name="adj1" fmla="val 87611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Elbow Connector 45"/>
          <p:cNvCxnSpPr/>
          <p:nvPr/>
        </p:nvCxnSpPr>
        <p:spPr>
          <a:xfrm>
            <a:off x="7126902" y="2554381"/>
            <a:ext cx="1931644" cy="897415"/>
          </a:xfrm>
          <a:prstGeom prst="bentConnector3">
            <a:avLst>
              <a:gd name="adj1" fmla="val 81565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3311023" y="1851264"/>
            <a:ext cx="6855328" cy="4101477"/>
          </a:xfrm>
          <a:prstGeom prst="rect">
            <a:avLst/>
          </a:prstGeom>
          <a:noFill/>
          <a:ln w="12700">
            <a:solidFill>
              <a:schemeClr val="tx1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48" name="Rectangle 47"/>
          <p:cNvSpPr/>
          <p:nvPr/>
        </p:nvSpPr>
        <p:spPr>
          <a:xfrm>
            <a:off x="5942962" y="5952741"/>
            <a:ext cx="14750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Rack Mount Case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62"/>
          <a:stretch/>
        </p:blipFill>
        <p:spPr>
          <a:xfrm>
            <a:off x="2212413" y="3135972"/>
            <a:ext cx="696412" cy="1114441"/>
          </a:xfrm>
          <a:prstGeom prst="rect">
            <a:avLst/>
          </a:prstGeom>
        </p:spPr>
      </p:pic>
      <p:cxnSp>
        <p:nvCxnSpPr>
          <p:cNvPr id="51" name="Straight Connector 50"/>
          <p:cNvCxnSpPr/>
          <p:nvPr/>
        </p:nvCxnSpPr>
        <p:spPr>
          <a:xfrm>
            <a:off x="4427973" y="3131327"/>
            <a:ext cx="147809" cy="515777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6" name="Group 75"/>
          <p:cNvGrpSpPr/>
          <p:nvPr/>
        </p:nvGrpSpPr>
        <p:grpSpPr>
          <a:xfrm>
            <a:off x="228600" y="3120557"/>
            <a:ext cx="1947863" cy="549591"/>
            <a:chOff x="228600" y="3120557"/>
            <a:chExt cx="1947863" cy="549591"/>
          </a:xfrm>
        </p:grpSpPr>
        <p:pic>
          <p:nvPicPr>
            <p:cNvPr id="53" name="Picture 5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8600" y="3120557"/>
              <a:ext cx="1207743" cy="549591"/>
            </a:xfrm>
            <a:prstGeom prst="rect">
              <a:avLst/>
            </a:prstGeom>
          </p:spPr>
        </p:pic>
        <p:cxnSp>
          <p:nvCxnSpPr>
            <p:cNvPr id="55" name="Straight Arrow Connector 54"/>
            <p:cNvCxnSpPr/>
            <p:nvPr/>
          </p:nvCxnSpPr>
          <p:spPr>
            <a:xfrm>
              <a:off x="954804" y="3434228"/>
              <a:ext cx="1221659" cy="1756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/>
            <p:nvPr/>
          </p:nvCxnSpPr>
          <p:spPr>
            <a:xfrm>
              <a:off x="933405" y="3439258"/>
              <a:ext cx="336931" cy="230890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/>
            <p:cNvCxnSpPr/>
            <p:nvPr/>
          </p:nvCxnSpPr>
          <p:spPr>
            <a:xfrm flipV="1">
              <a:off x="1265049" y="3451796"/>
              <a:ext cx="911414" cy="218352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7" name="Rectangle 76"/>
          <p:cNvSpPr/>
          <p:nvPr/>
        </p:nvSpPr>
        <p:spPr>
          <a:xfrm>
            <a:off x="10454247" y="1905000"/>
            <a:ext cx="118173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No Equalizer</a:t>
            </a:r>
          </a:p>
          <a:p>
            <a:pPr algn="ctr"/>
            <a:r>
              <a:rPr lang="en-US" sz="1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Bits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10386885" y="2656434"/>
            <a:ext cx="131638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Blind </a:t>
            </a:r>
            <a:r>
              <a:rPr lang="en-US" sz="1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Equalizer</a:t>
            </a:r>
          </a:p>
          <a:p>
            <a:pPr algn="ctr"/>
            <a:r>
              <a:rPr lang="en-US" sz="1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Bits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5" name="Straight Connector 84"/>
          <p:cNvCxnSpPr>
            <a:stCxn id="77" idx="1"/>
          </p:cNvCxnSpPr>
          <p:nvPr/>
        </p:nvCxnSpPr>
        <p:spPr>
          <a:xfrm flipH="1">
            <a:off x="8890716" y="2166610"/>
            <a:ext cx="1563531" cy="134195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>
            <a:stCxn id="78" idx="1"/>
          </p:cNvCxnSpPr>
          <p:nvPr/>
        </p:nvCxnSpPr>
        <p:spPr>
          <a:xfrm flipH="1">
            <a:off x="8749437" y="2918044"/>
            <a:ext cx="1637448" cy="56176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/>
          <p:cNvSpPr/>
          <p:nvPr/>
        </p:nvSpPr>
        <p:spPr>
          <a:xfrm>
            <a:off x="7124700" y="2740223"/>
            <a:ext cx="116249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5 Bit Streams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7" name="Straight Connector 56"/>
          <p:cNvCxnSpPr>
            <a:stCxn id="56" idx="2"/>
          </p:cNvCxnSpPr>
          <p:nvPr/>
        </p:nvCxnSpPr>
        <p:spPr>
          <a:xfrm flipH="1">
            <a:off x="7389610" y="3048000"/>
            <a:ext cx="316340" cy="599105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60" idx="0"/>
          </p:cNvCxnSpPr>
          <p:nvPr/>
        </p:nvCxnSpPr>
        <p:spPr>
          <a:xfrm flipV="1">
            <a:off x="2822568" y="3817211"/>
            <a:ext cx="3115419" cy="1288204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 59"/>
          <p:cNvSpPr/>
          <p:nvPr/>
        </p:nvSpPr>
        <p:spPr>
          <a:xfrm>
            <a:off x="2206053" y="5105415"/>
            <a:ext cx="123303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1.907 Seconds</a:t>
            </a:r>
          </a:p>
          <a:p>
            <a:pPr algn="ctr"/>
            <a:r>
              <a:rPr lang="en-US" sz="1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of Samples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0253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- </a:t>
            </a:r>
            <a:r>
              <a:rPr lang="en-US" dirty="0" smtClean="0"/>
              <a:t>PAQ Project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433551" y="3253748"/>
            <a:ext cx="878888" cy="87888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T/M </a:t>
            </a:r>
            <a:r>
              <a:rPr 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Receiver</a:t>
            </a:r>
            <a:endParaRPr lang="en-US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" name="Straight Arrow Connector 5"/>
          <p:cNvCxnSpPr>
            <a:endCxn id="21" idx="1"/>
          </p:cNvCxnSpPr>
          <p:nvPr/>
        </p:nvCxnSpPr>
        <p:spPr>
          <a:xfrm>
            <a:off x="4312439" y="3693192"/>
            <a:ext cx="5277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>
            <a:stCxn id="8" idx="2"/>
            <a:endCxn id="11" idx="0"/>
          </p:cNvCxnSpPr>
          <p:nvPr/>
        </p:nvCxnSpPr>
        <p:spPr>
          <a:xfrm>
            <a:off x="2819237" y="3155113"/>
            <a:ext cx="223202" cy="491992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2617098" y="2847336"/>
            <a:ext cx="40427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RF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933667" y="2847337"/>
            <a:ext cx="9829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70 MHz IF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312439" y="3647105"/>
            <a:ext cx="527333" cy="44296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778772" y="3647105"/>
            <a:ext cx="527333" cy="44296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 flipH="1" flipV="1">
            <a:off x="8749437" y="4090066"/>
            <a:ext cx="1849159" cy="50898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10530006" y="4494524"/>
            <a:ext cx="120738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Data-aided </a:t>
            </a:r>
          </a:p>
          <a:p>
            <a:pPr algn="ctr"/>
            <a:r>
              <a:rPr lang="en-US" sz="1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Equalizer Bits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8627050" y="3647105"/>
            <a:ext cx="527333" cy="44296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8531252" y="3644365"/>
            <a:ext cx="52729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9059295" y="3253748"/>
            <a:ext cx="878888" cy="87888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BERT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8" name="Straight Connector 17"/>
          <p:cNvCxnSpPr>
            <a:stCxn id="19" idx="2"/>
            <a:endCxn id="22" idx="0"/>
          </p:cNvCxnSpPr>
          <p:nvPr/>
        </p:nvCxnSpPr>
        <p:spPr>
          <a:xfrm flipH="1">
            <a:off x="5916701" y="3155114"/>
            <a:ext cx="147289" cy="491991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5667086" y="2847337"/>
            <a:ext cx="7938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Samples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5805363" y="5601187"/>
            <a:ext cx="176202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Rack Mounted Server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4840139" y="3253748"/>
            <a:ext cx="878888" cy="87888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ADC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5653034" y="3647105"/>
            <a:ext cx="527333" cy="44296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6247055" y="3253748"/>
            <a:ext cx="878888" cy="87888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Host CPU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7653113" y="3253748"/>
            <a:ext cx="878888" cy="87888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FPGA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5" name="Straight Arrow Connector 24"/>
          <p:cNvCxnSpPr>
            <a:stCxn id="23" idx="3"/>
            <a:endCxn id="24" idx="1"/>
          </p:cNvCxnSpPr>
          <p:nvPr/>
        </p:nvCxnSpPr>
        <p:spPr>
          <a:xfrm>
            <a:off x="7125943" y="3693192"/>
            <a:ext cx="527169" cy="0"/>
          </a:xfrm>
          <a:prstGeom prst="straightConnector1">
            <a:avLst/>
          </a:prstGeom>
          <a:ln w="12700">
            <a:solidFill>
              <a:schemeClr val="tx1"/>
            </a:solidFill>
            <a:prstDash val="lg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7125943" y="3647105"/>
            <a:ext cx="527333" cy="44296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6246930" y="4648414"/>
            <a:ext cx="878888" cy="87888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K20c GPU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7653113" y="4648414"/>
            <a:ext cx="878888" cy="87888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K20c GPU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4840139" y="4648414"/>
            <a:ext cx="878888" cy="87888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K40c GPU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0" name="Elbow Connector 29"/>
          <p:cNvCxnSpPr>
            <a:stCxn id="29" idx="0"/>
            <a:endCxn id="23" idx="2"/>
          </p:cNvCxnSpPr>
          <p:nvPr/>
        </p:nvCxnSpPr>
        <p:spPr>
          <a:xfrm rot="5400000" flipH="1" flipV="1">
            <a:off x="5725153" y="3687067"/>
            <a:ext cx="515777" cy="1406916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prstDash val="lgDash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30"/>
          <p:cNvCxnSpPr>
            <a:stCxn id="28" idx="0"/>
            <a:endCxn id="23" idx="2"/>
          </p:cNvCxnSpPr>
          <p:nvPr/>
        </p:nvCxnSpPr>
        <p:spPr>
          <a:xfrm rot="16200000" flipV="1">
            <a:off x="7131640" y="3687496"/>
            <a:ext cx="515777" cy="1406057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prstDash val="lgDash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stCxn id="27" idx="0"/>
            <a:endCxn id="23" idx="2"/>
          </p:cNvCxnSpPr>
          <p:nvPr/>
        </p:nvCxnSpPr>
        <p:spPr>
          <a:xfrm rot="5400000" flipH="1" flipV="1">
            <a:off x="6428548" y="4390463"/>
            <a:ext cx="515777" cy="125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prstDash val="lgDash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21" idx="3"/>
            <a:endCxn id="34" idx="1"/>
          </p:cNvCxnSpPr>
          <p:nvPr/>
        </p:nvCxnSpPr>
        <p:spPr>
          <a:xfrm>
            <a:off x="5719027" y="3693192"/>
            <a:ext cx="527903" cy="0"/>
          </a:xfrm>
          <a:prstGeom prst="straightConnector1">
            <a:avLst/>
          </a:prstGeom>
          <a:ln w="12700">
            <a:solidFill>
              <a:schemeClr val="tx1"/>
            </a:solidFill>
            <a:prstDash val="lg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6246930" y="3253748"/>
            <a:ext cx="878888" cy="87888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Host CPU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7653113" y="3253748"/>
            <a:ext cx="878888" cy="87888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FPGA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4755327" y="3189377"/>
            <a:ext cx="3861080" cy="2402295"/>
          </a:xfrm>
          <a:prstGeom prst="rect">
            <a:avLst/>
          </a:prstGeom>
          <a:noFill/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37" name="Rectangle 36"/>
          <p:cNvSpPr/>
          <p:nvPr/>
        </p:nvSpPr>
        <p:spPr>
          <a:xfrm>
            <a:off x="6245578" y="1968449"/>
            <a:ext cx="880578" cy="87888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T/M </a:t>
            </a:r>
            <a:r>
              <a:rPr 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Receiver &amp; </a:t>
            </a:r>
            <a:r>
              <a:rPr lang="en-US" sz="14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Demod</a:t>
            </a:r>
            <a:endParaRPr lang="en-US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8" name="Elbow Connector 37"/>
          <p:cNvCxnSpPr>
            <a:endCxn id="37" idx="1"/>
          </p:cNvCxnSpPr>
          <p:nvPr/>
        </p:nvCxnSpPr>
        <p:spPr>
          <a:xfrm flipV="1">
            <a:off x="2709840" y="2407893"/>
            <a:ext cx="3535737" cy="1724743"/>
          </a:xfrm>
          <a:prstGeom prst="bentConnector3">
            <a:avLst>
              <a:gd name="adj1" fmla="val 10337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3076653" y="3693192"/>
            <a:ext cx="35396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8531252" y="3839674"/>
            <a:ext cx="52729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8531252" y="3546711"/>
            <a:ext cx="52729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8531252" y="3742020"/>
            <a:ext cx="52729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8531252" y="3937328"/>
            <a:ext cx="52729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8531252" y="4034982"/>
            <a:ext cx="52729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/>
          <p:cNvCxnSpPr/>
          <p:nvPr/>
        </p:nvCxnSpPr>
        <p:spPr>
          <a:xfrm>
            <a:off x="7125818" y="2261426"/>
            <a:ext cx="1932728" cy="1089976"/>
          </a:xfrm>
          <a:prstGeom prst="bentConnector3">
            <a:avLst>
              <a:gd name="adj1" fmla="val 87611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Elbow Connector 45"/>
          <p:cNvCxnSpPr/>
          <p:nvPr/>
        </p:nvCxnSpPr>
        <p:spPr>
          <a:xfrm>
            <a:off x="7126902" y="2554381"/>
            <a:ext cx="1931644" cy="897415"/>
          </a:xfrm>
          <a:prstGeom prst="bentConnector3">
            <a:avLst>
              <a:gd name="adj1" fmla="val 81565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3311023" y="1851264"/>
            <a:ext cx="6855328" cy="4101477"/>
          </a:xfrm>
          <a:prstGeom prst="rect">
            <a:avLst/>
          </a:prstGeom>
          <a:noFill/>
          <a:ln w="12700">
            <a:solidFill>
              <a:schemeClr val="tx1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48" name="Rectangle 47"/>
          <p:cNvSpPr/>
          <p:nvPr/>
        </p:nvSpPr>
        <p:spPr>
          <a:xfrm>
            <a:off x="5942962" y="5952741"/>
            <a:ext cx="14750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Rack Mount Case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62"/>
          <a:stretch/>
        </p:blipFill>
        <p:spPr>
          <a:xfrm>
            <a:off x="2212413" y="3135972"/>
            <a:ext cx="696412" cy="1114441"/>
          </a:xfrm>
          <a:prstGeom prst="rect">
            <a:avLst/>
          </a:prstGeom>
        </p:spPr>
      </p:pic>
      <p:cxnSp>
        <p:nvCxnSpPr>
          <p:cNvPr id="51" name="Straight Connector 50"/>
          <p:cNvCxnSpPr/>
          <p:nvPr/>
        </p:nvCxnSpPr>
        <p:spPr>
          <a:xfrm>
            <a:off x="4427973" y="3131327"/>
            <a:ext cx="147809" cy="515777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6" name="Group 75"/>
          <p:cNvGrpSpPr/>
          <p:nvPr/>
        </p:nvGrpSpPr>
        <p:grpSpPr>
          <a:xfrm>
            <a:off x="228600" y="3120557"/>
            <a:ext cx="1947863" cy="549591"/>
            <a:chOff x="228600" y="3120557"/>
            <a:chExt cx="1947863" cy="549591"/>
          </a:xfrm>
        </p:grpSpPr>
        <p:pic>
          <p:nvPicPr>
            <p:cNvPr id="53" name="Picture 5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8600" y="3120557"/>
              <a:ext cx="1207743" cy="549591"/>
            </a:xfrm>
            <a:prstGeom prst="rect">
              <a:avLst/>
            </a:prstGeom>
          </p:spPr>
        </p:pic>
        <p:cxnSp>
          <p:nvCxnSpPr>
            <p:cNvPr id="55" name="Straight Arrow Connector 54"/>
            <p:cNvCxnSpPr/>
            <p:nvPr/>
          </p:nvCxnSpPr>
          <p:spPr>
            <a:xfrm>
              <a:off x="954804" y="3434228"/>
              <a:ext cx="1221659" cy="1756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/>
            <p:nvPr/>
          </p:nvCxnSpPr>
          <p:spPr>
            <a:xfrm>
              <a:off x="933405" y="3439258"/>
              <a:ext cx="336931" cy="230890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/>
            <p:cNvCxnSpPr/>
            <p:nvPr/>
          </p:nvCxnSpPr>
          <p:spPr>
            <a:xfrm flipV="1">
              <a:off x="1265049" y="3451796"/>
              <a:ext cx="911414" cy="218352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7" name="Rectangle 76"/>
          <p:cNvSpPr/>
          <p:nvPr/>
        </p:nvSpPr>
        <p:spPr>
          <a:xfrm>
            <a:off x="10454247" y="1905000"/>
            <a:ext cx="118173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No Equalizer</a:t>
            </a:r>
          </a:p>
          <a:p>
            <a:pPr algn="ctr"/>
            <a:r>
              <a:rPr lang="en-US" sz="1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Bits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10386885" y="2656434"/>
            <a:ext cx="131638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Blind </a:t>
            </a:r>
            <a:r>
              <a:rPr lang="en-US" sz="1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Equalizer</a:t>
            </a:r>
          </a:p>
          <a:p>
            <a:pPr algn="ctr"/>
            <a:r>
              <a:rPr lang="en-US" sz="1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Bits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5" name="Straight Connector 84"/>
          <p:cNvCxnSpPr>
            <a:stCxn id="77" idx="1"/>
          </p:cNvCxnSpPr>
          <p:nvPr/>
        </p:nvCxnSpPr>
        <p:spPr>
          <a:xfrm flipH="1">
            <a:off x="8890716" y="2166610"/>
            <a:ext cx="1563531" cy="134195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>
            <a:stCxn id="78" idx="1"/>
          </p:cNvCxnSpPr>
          <p:nvPr/>
        </p:nvCxnSpPr>
        <p:spPr>
          <a:xfrm flipH="1">
            <a:off x="8749437" y="2918044"/>
            <a:ext cx="1637448" cy="56176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 56"/>
          <p:cNvSpPr/>
          <p:nvPr/>
        </p:nvSpPr>
        <p:spPr>
          <a:xfrm>
            <a:off x="7124700" y="2740223"/>
            <a:ext cx="116249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5 Bit Streams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8" name="Straight Connector 57"/>
          <p:cNvCxnSpPr>
            <a:stCxn id="57" idx="2"/>
          </p:cNvCxnSpPr>
          <p:nvPr/>
        </p:nvCxnSpPr>
        <p:spPr>
          <a:xfrm flipH="1">
            <a:off x="7389610" y="3048000"/>
            <a:ext cx="316340" cy="599105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stCxn id="63" idx="0"/>
          </p:cNvCxnSpPr>
          <p:nvPr/>
        </p:nvCxnSpPr>
        <p:spPr>
          <a:xfrm flipV="1">
            <a:off x="2822568" y="3817211"/>
            <a:ext cx="3115419" cy="1288204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 62"/>
          <p:cNvSpPr/>
          <p:nvPr/>
        </p:nvSpPr>
        <p:spPr>
          <a:xfrm>
            <a:off x="2206053" y="5105415"/>
            <a:ext cx="123303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1.907 Seconds</a:t>
            </a:r>
          </a:p>
          <a:p>
            <a:pPr algn="ctr"/>
            <a:r>
              <a:rPr lang="en-US" sz="1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of Samples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8330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- </a:t>
            </a:r>
            <a:r>
              <a:rPr lang="en-US" dirty="0" smtClean="0"/>
              <a:t>PAQ Project</a:t>
            </a:r>
            <a:endParaRPr lang="en-US" dirty="0"/>
          </a:p>
        </p:txBody>
      </p:sp>
      <p:grpSp>
        <p:nvGrpSpPr>
          <p:cNvPr id="54" name="Group 53"/>
          <p:cNvGrpSpPr/>
          <p:nvPr/>
        </p:nvGrpSpPr>
        <p:grpSpPr>
          <a:xfrm>
            <a:off x="1764631" y="1295400"/>
            <a:ext cx="8662739" cy="5256430"/>
            <a:chOff x="862261" y="200311"/>
            <a:chExt cx="10467478" cy="6351520"/>
          </a:xfrm>
        </p:grpSpPr>
        <p:grpSp>
          <p:nvGrpSpPr>
            <p:cNvPr id="56" name="Group 55"/>
            <p:cNvGrpSpPr/>
            <p:nvPr/>
          </p:nvGrpSpPr>
          <p:grpSpPr>
            <a:xfrm>
              <a:off x="6661395" y="200311"/>
              <a:ext cx="4668344" cy="6351520"/>
              <a:chOff x="6661395" y="200311"/>
              <a:chExt cx="4668344" cy="6351520"/>
            </a:xfrm>
          </p:grpSpPr>
          <p:pic>
            <p:nvPicPr>
              <p:cNvPr id="72" name="Picture 71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contrast="-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876" t="3333" r="26874"/>
              <a:stretch/>
            </p:blipFill>
            <p:spPr>
              <a:xfrm>
                <a:off x="6661395" y="952500"/>
                <a:ext cx="4668344" cy="4953000"/>
              </a:xfrm>
              <a:prstGeom prst="rect">
                <a:avLst/>
              </a:prstGeom>
              <a:scene3d>
                <a:camera prst="orthographicFront">
                  <a:rot lat="0" lon="0" rev="0"/>
                </a:camera>
                <a:lightRig rig="threePt" dir="t"/>
              </a:scene3d>
            </p:spPr>
          </p:pic>
          <p:sp>
            <p:nvSpPr>
              <p:cNvPr id="73" name="Rectangle 72"/>
              <p:cNvSpPr/>
              <p:nvPr/>
            </p:nvSpPr>
            <p:spPr>
              <a:xfrm>
                <a:off x="7011604" y="5905500"/>
                <a:ext cx="67197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ADC</a:t>
                </a: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7719347" y="5905500"/>
                <a:ext cx="77457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FPGA</a:t>
                </a: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8539480" y="5905500"/>
                <a:ext cx="684803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dirty="0" smtClean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K40c</a:t>
                </a:r>
              </a:p>
              <a:p>
                <a:pPr algn="ctr"/>
                <a:r>
                  <a:rPr lang="en-US" dirty="0" smtClean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GPU</a:t>
                </a: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9497669" y="5905500"/>
                <a:ext cx="684803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dirty="0" smtClean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K20c</a:t>
                </a:r>
              </a:p>
              <a:p>
                <a:pPr algn="ctr"/>
                <a:r>
                  <a:rPr lang="en-US" dirty="0" smtClean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GPU</a:t>
                </a: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10323465" y="5905500"/>
                <a:ext cx="684803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dirty="0" smtClean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K20c</a:t>
                </a:r>
              </a:p>
              <a:p>
                <a:pPr algn="ctr"/>
                <a:r>
                  <a:rPr lang="en-US" dirty="0" smtClean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GPU</a:t>
                </a: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78" name="Straight Connector 77"/>
              <p:cNvCxnSpPr>
                <a:stCxn id="83" idx="2"/>
                <a:endCxn id="73" idx="0"/>
              </p:cNvCxnSpPr>
              <p:nvPr/>
            </p:nvCxnSpPr>
            <p:spPr>
              <a:xfrm flipH="1">
                <a:off x="7347594" y="3493291"/>
                <a:ext cx="1" cy="2412209"/>
              </a:xfrm>
              <a:prstGeom prst="line">
                <a:avLst/>
              </a:prstGeom>
              <a:ln w="76200">
                <a:solidFill>
                  <a:schemeClr val="tx1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>
                <a:stCxn id="84" idx="2"/>
                <a:endCxn id="74" idx="0"/>
              </p:cNvCxnSpPr>
              <p:nvPr/>
            </p:nvCxnSpPr>
            <p:spPr>
              <a:xfrm flipH="1">
                <a:off x="8106633" y="3502817"/>
                <a:ext cx="581" cy="2402683"/>
              </a:xfrm>
              <a:prstGeom prst="line">
                <a:avLst/>
              </a:prstGeom>
              <a:ln w="76200">
                <a:solidFill>
                  <a:schemeClr val="tx1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>
                <a:stCxn id="85" idx="2"/>
                <a:endCxn id="75" idx="0"/>
              </p:cNvCxnSpPr>
              <p:nvPr/>
            </p:nvCxnSpPr>
            <p:spPr>
              <a:xfrm>
                <a:off x="8881121" y="3507580"/>
                <a:ext cx="761" cy="2397920"/>
              </a:xfrm>
              <a:prstGeom prst="line">
                <a:avLst/>
              </a:prstGeom>
              <a:ln w="76200">
                <a:solidFill>
                  <a:schemeClr val="tx1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/>
              <p:cNvCxnSpPr>
                <a:stCxn id="86" idx="2"/>
                <a:endCxn id="76" idx="0"/>
              </p:cNvCxnSpPr>
              <p:nvPr/>
            </p:nvCxnSpPr>
            <p:spPr>
              <a:xfrm>
                <a:off x="9833883" y="3512343"/>
                <a:ext cx="6188" cy="2393157"/>
              </a:xfrm>
              <a:prstGeom prst="line">
                <a:avLst/>
              </a:prstGeom>
              <a:ln w="76200">
                <a:solidFill>
                  <a:schemeClr val="tx1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/>
              <p:cNvCxnSpPr>
                <a:stCxn id="87" idx="2"/>
                <a:endCxn id="77" idx="0"/>
              </p:cNvCxnSpPr>
              <p:nvPr/>
            </p:nvCxnSpPr>
            <p:spPr>
              <a:xfrm flipH="1">
                <a:off x="10665867" y="3517106"/>
                <a:ext cx="1" cy="2388394"/>
              </a:xfrm>
              <a:prstGeom prst="line">
                <a:avLst/>
              </a:prstGeom>
              <a:ln w="76200">
                <a:solidFill>
                  <a:schemeClr val="tx1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3" name="Rectangle 82"/>
              <p:cNvSpPr/>
              <p:nvPr/>
            </p:nvSpPr>
            <p:spPr>
              <a:xfrm>
                <a:off x="6884441" y="3200287"/>
                <a:ext cx="926307" cy="29300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7810749" y="3217878"/>
                <a:ext cx="592930" cy="28493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8403680" y="3169680"/>
                <a:ext cx="954882" cy="3379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9359086" y="3230879"/>
                <a:ext cx="949594" cy="28146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10308680" y="3120438"/>
                <a:ext cx="714375" cy="39666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10259939" y="2130911"/>
                <a:ext cx="827181" cy="118309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9" name="Straight Connector 88"/>
              <p:cNvCxnSpPr>
                <a:stCxn id="88" idx="0"/>
              </p:cNvCxnSpPr>
              <p:nvPr/>
            </p:nvCxnSpPr>
            <p:spPr>
              <a:xfrm flipH="1" flipV="1">
                <a:off x="10665865" y="800100"/>
                <a:ext cx="7665" cy="1330811"/>
              </a:xfrm>
              <a:prstGeom prst="line">
                <a:avLst/>
              </a:prstGeom>
              <a:ln w="76200">
                <a:solidFill>
                  <a:schemeClr val="bg1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0" name="Rectangle 89"/>
              <p:cNvSpPr/>
              <p:nvPr/>
            </p:nvSpPr>
            <p:spPr>
              <a:xfrm>
                <a:off x="10349112" y="200311"/>
                <a:ext cx="633508" cy="646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dirty="0" smtClean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Host</a:t>
                </a:r>
              </a:p>
              <a:p>
                <a:pPr algn="ctr"/>
                <a:r>
                  <a:rPr lang="en-US" dirty="0" smtClean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CPU</a:t>
                </a: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57" name="Group 56"/>
            <p:cNvGrpSpPr/>
            <p:nvPr/>
          </p:nvGrpSpPr>
          <p:grpSpPr>
            <a:xfrm>
              <a:off x="862261" y="952500"/>
              <a:ext cx="5368670" cy="4953000"/>
              <a:chOff x="862261" y="952500"/>
              <a:chExt cx="5368670" cy="4953000"/>
            </a:xfrm>
          </p:grpSpPr>
          <p:pic>
            <p:nvPicPr>
              <p:cNvPr id="58" name="Picture 57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contrast="-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6111" r="5185" b="11666"/>
              <a:stretch/>
            </p:blipFill>
            <p:spPr>
              <a:xfrm>
                <a:off x="862261" y="952500"/>
                <a:ext cx="3657600" cy="4953000"/>
              </a:xfrm>
              <a:prstGeom prst="rect">
                <a:avLst/>
              </a:prstGeom>
            </p:spPr>
          </p:pic>
          <p:sp>
            <p:nvSpPr>
              <p:cNvPr id="59" name="Rectangle 58"/>
              <p:cNvSpPr/>
              <p:nvPr/>
            </p:nvSpPr>
            <p:spPr>
              <a:xfrm>
                <a:off x="4622799" y="3355071"/>
                <a:ext cx="147348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T/M </a:t>
                </a:r>
                <a:r>
                  <a:rPr lang="en-US" dirty="0" smtClean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Receiver</a:t>
                </a: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4622799" y="4486504"/>
                <a:ext cx="1608132" cy="646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Rack Mounted </a:t>
                </a:r>
                <a:endParaRPr lang="en-US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dirty="0" smtClean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Server</a:t>
                </a: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4622799" y="1951851"/>
                <a:ext cx="76072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BERT</a:t>
                </a: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64" name="Straight Connector 63"/>
              <p:cNvCxnSpPr>
                <a:stCxn id="65" idx="3"/>
                <a:endCxn id="63" idx="1"/>
              </p:cNvCxnSpPr>
              <p:nvPr/>
            </p:nvCxnSpPr>
            <p:spPr>
              <a:xfrm flipV="1">
                <a:off x="3400264" y="2136517"/>
                <a:ext cx="1222535" cy="1"/>
              </a:xfrm>
              <a:prstGeom prst="line">
                <a:avLst/>
              </a:prstGeom>
              <a:ln w="76200">
                <a:solidFill>
                  <a:schemeClr val="bg1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5" name="Rectangle 64"/>
              <p:cNvSpPr/>
              <p:nvPr/>
            </p:nvSpPr>
            <p:spPr>
              <a:xfrm>
                <a:off x="2258851" y="1644134"/>
                <a:ext cx="1141412" cy="98476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2829557" y="3399521"/>
                <a:ext cx="1141412" cy="28043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2714393" y="4327411"/>
                <a:ext cx="1141412" cy="96451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8" name="Straight Connector 67"/>
              <p:cNvCxnSpPr/>
              <p:nvPr/>
            </p:nvCxnSpPr>
            <p:spPr>
              <a:xfrm flipV="1">
                <a:off x="3886199" y="3539737"/>
                <a:ext cx="651829" cy="1"/>
              </a:xfrm>
              <a:prstGeom prst="line">
                <a:avLst/>
              </a:prstGeom>
              <a:ln w="76200">
                <a:solidFill>
                  <a:schemeClr val="bg1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>
                <a:stCxn id="67" idx="3"/>
              </p:cNvCxnSpPr>
              <p:nvPr/>
            </p:nvCxnSpPr>
            <p:spPr>
              <a:xfrm>
                <a:off x="3855805" y="4809669"/>
                <a:ext cx="728101" cy="456"/>
              </a:xfrm>
              <a:prstGeom prst="line">
                <a:avLst/>
              </a:prstGeom>
              <a:ln w="76200">
                <a:solidFill>
                  <a:schemeClr val="bg1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0" name="Rectangle 69"/>
              <p:cNvSpPr/>
              <p:nvPr/>
            </p:nvSpPr>
            <p:spPr>
              <a:xfrm>
                <a:off x="4622800" y="5259168"/>
                <a:ext cx="1332416" cy="646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Rack </a:t>
                </a:r>
                <a:r>
                  <a:rPr lang="en-US" dirty="0" smtClean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Mount</a:t>
                </a:r>
              </a:p>
              <a:p>
                <a:r>
                  <a:rPr lang="en-US" dirty="0" smtClean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Case</a:t>
                </a: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71" name="Straight Connector 70"/>
              <p:cNvCxnSpPr/>
              <p:nvPr/>
            </p:nvCxnSpPr>
            <p:spPr>
              <a:xfrm>
                <a:off x="3855805" y="5582106"/>
                <a:ext cx="728101" cy="456"/>
              </a:xfrm>
              <a:prstGeom prst="line">
                <a:avLst/>
              </a:prstGeom>
              <a:ln w="76200">
                <a:solidFill>
                  <a:schemeClr val="bg1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4268189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- PAQ Project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u="sng" dirty="0" smtClean="0"/>
              <a:t>To enable data-aided equalization</a:t>
            </a:r>
            <a:r>
              <a:rPr lang="en-US" dirty="0" smtClean="0"/>
              <a:t>, the known Preamble and Asynchronous Marker (ASM) data sequences are used to estimate:</a:t>
            </a:r>
          </a:p>
          <a:p>
            <a:pPr lvl="1"/>
            <a:r>
              <a:rPr lang="en-US" dirty="0" smtClean="0"/>
              <a:t>Frequency offset</a:t>
            </a:r>
          </a:p>
          <a:p>
            <a:pPr lvl="1"/>
            <a:r>
              <a:rPr lang="en-US" dirty="0" smtClean="0"/>
              <a:t>Channel impulse response</a:t>
            </a:r>
          </a:p>
          <a:p>
            <a:pPr lvl="1"/>
            <a:r>
              <a:rPr lang="en-US" dirty="0" smtClean="0"/>
              <a:t>Noise variance</a:t>
            </a:r>
          </a:p>
          <a:p>
            <a:pPr lvl="1"/>
            <a:r>
              <a:rPr lang="en-US" dirty="0" smtClean="0"/>
              <a:t>Phase offset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2114071" y="3589484"/>
            <a:ext cx="7963858" cy="2018913"/>
            <a:chOff x="1752600" y="1903499"/>
            <a:chExt cx="8659304" cy="2195215"/>
          </a:xfrm>
        </p:grpSpPr>
        <p:sp>
          <p:nvSpPr>
            <p:cNvPr id="5" name="Rectangle 4"/>
            <p:cNvSpPr/>
            <p:nvPr/>
          </p:nvSpPr>
          <p:spPr>
            <a:xfrm>
              <a:off x="4267200" y="2350725"/>
              <a:ext cx="1066800" cy="5935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chemeClr val="tx1"/>
                  </a:solidFill>
                  <a:latin typeface="Times New Roman"/>
                  <a:cs typeface="Times New Roman"/>
                </a:rPr>
                <a:t>Preamble</a:t>
              </a:r>
              <a:endParaRPr lang="en-US" sz="1600" dirty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5333009" y="2350724"/>
              <a:ext cx="762000" cy="5935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chemeClr val="tx1"/>
                  </a:solidFill>
                  <a:latin typeface="Times New Roman"/>
                  <a:cs typeface="Times New Roman"/>
                </a:rPr>
                <a:t>ASM</a:t>
              </a:r>
              <a:endParaRPr lang="en-US" sz="1600" dirty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6096000" y="2350724"/>
              <a:ext cx="1828800" cy="5935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chemeClr val="tx1"/>
                  </a:solidFill>
                  <a:latin typeface="Times New Roman"/>
                  <a:cs typeface="Times New Roman"/>
                </a:rPr>
                <a:t>Data</a:t>
              </a:r>
              <a:endParaRPr lang="en-US" sz="1600" dirty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4267200" y="2285999"/>
              <a:ext cx="1066800" cy="1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 flipV="1">
              <a:off x="5330628" y="2285998"/>
              <a:ext cx="766763" cy="2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/>
            <p:nvPr/>
          </p:nvCxnSpPr>
          <p:spPr>
            <a:xfrm>
              <a:off x="6098382" y="2285999"/>
              <a:ext cx="1824037" cy="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10"/>
            <p:cNvSpPr/>
            <p:nvPr/>
          </p:nvSpPr>
          <p:spPr>
            <a:xfrm>
              <a:off x="4341406" y="1903499"/>
              <a:ext cx="918389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 smtClean="0">
                  <a:latin typeface="Times New Roman"/>
                  <a:cs typeface="Times New Roman"/>
                </a:rPr>
                <a:t>128 bits</a:t>
              </a:r>
              <a:endParaRPr lang="en-US" sz="1600" dirty="0">
                <a:latin typeface="Times New Roman"/>
                <a:cs typeface="Times New Roman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5344357" y="1903499"/>
              <a:ext cx="73930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dirty="0" smtClean="0">
                  <a:latin typeface="Times New Roman"/>
                  <a:cs typeface="Times New Roman"/>
                </a:rPr>
                <a:t>64 bits</a:t>
              </a:r>
              <a:endParaRPr lang="en-US" sz="1600" dirty="0">
                <a:latin typeface="Times New Roman"/>
                <a:cs typeface="Times New Roman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6538156" y="1903499"/>
              <a:ext cx="94448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dirty="0" smtClean="0">
                  <a:latin typeface="Times New Roman"/>
                  <a:cs typeface="Times New Roman"/>
                </a:rPr>
                <a:t>6144 bits</a:t>
              </a:r>
              <a:endParaRPr lang="en-US" sz="1600" dirty="0">
                <a:latin typeface="Times New Roman"/>
                <a:cs typeface="Times New Roman"/>
              </a:endParaRPr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 flipV="1">
              <a:off x="4267200" y="3047999"/>
              <a:ext cx="3657600" cy="1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/>
            <p:cNvSpPr/>
            <p:nvPr/>
          </p:nvSpPr>
          <p:spPr>
            <a:xfrm>
              <a:off x="4267201" y="2983468"/>
              <a:ext cx="3655220" cy="3681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 smtClean="0">
                  <a:latin typeface="Times New Roman"/>
                  <a:cs typeface="Times New Roman"/>
                </a:rPr>
                <a:t>12672 samples at 2 samples/bit </a:t>
              </a:r>
              <a:endParaRPr lang="en-US" sz="1600" dirty="0">
                <a:latin typeface="Times New Roman"/>
                <a:cs typeface="Times New Roman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3339052" y="3505201"/>
              <a:ext cx="1066800" cy="5935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chemeClr val="tx1"/>
                  </a:solidFill>
                  <a:latin typeface="Times New Roman"/>
                  <a:cs typeface="Times New Roman"/>
                </a:rPr>
                <a:t>Preamble</a:t>
              </a:r>
              <a:endParaRPr lang="en-US" sz="1600" dirty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4405852" y="3505201"/>
              <a:ext cx="762000" cy="5935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chemeClr val="tx1"/>
                  </a:solidFill>
                  <a:latin typeface="Times New Roman"/>
                  <a:cs typeface="Times New Roman"/>
                </a:rPr>
                <a:t>ASM</a:t>
              </a:r>
              <a:endParaRPr lang="en-US" sz="1600" dirty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5167852" y="3505201"/>
              <a:ext cx="1828800" cy="5935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chemeClr val="tx1"/>
                  </a:solidFill>
                  <a:latin typeface="Times New Roman"/>
                  <a:cs typeface="Times New Roman"/>
                </a:rPr>
                <a:t>Data</a:t>
              </a:r>
              <a:endParaRPr lang="en-US" sz="1600" dirty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6996652" y="3505201"/>
              <a:ext cx="1066800" cy="5935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chemeClr val="tx1"/>
                  </a:solidFill>
                  <a:latin typeface="Times New Roman"/>
                  <a:cs typeface="Times New Roman"/>
                </a:rPr>
                <a:t>Preamble</a:t>
              </a:r>
              <a:endParaRPr lang="en-US" sz="1600" dirty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8063452" y="3505201"/>
              <a:ext cx="762000" cy="5935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chemeClr val="tx1"/>
                  </a:solidFill>
                  <a:latin typeface="Times New Roman"/>
                  <a:cs typeface="Times New Roman"/>
                </a:rPr>
                <a:t>ASM</a:t>
              </a:r>
              <a:endParaRPr lang="en-US" sz="1600" dirty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21" name="Document 10 1"/>
            <p:cNvSpPr/>
            <p:nvPr/>
          </p:nvSpPr>
          <p:spPr>
            <a:xfrm rot="16200000">
              <a:off x="9176395" y="3154257"/>
              <a:ext cx="593514" cy="1295400"/>
            </a:xfrm>
            <a:prstGeom prst="flowChartDocument">
              <a:avLst/>
            </a:prstGeom>
            <a:solidFill>
              <a:schemeClr val="bg1">
                <a:lumMod val="95000"/>
              </a:schemeClr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9186856" y="3617291"/>
              <a:ext cx="572593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dirty="0" smtClean="0">
                  <a:latin typeface="Times New Roman"/>
                  <a:cs typeface="Times New Roman"/>
                </a:rPr>
                <a:t>Data</a:t>
              </a:r>
              <a:endParaRPr lang="en-US" sz="1600" dirty="0">
                <a:latin typeface="Times New Roman"/>
                <a:cs typeface="Times New Roman"/>
              </a:endParaRPr>
            </a:p>
          </p:txBody>
        </p:sp>
        <p:sp>
          <p:nvSpPr>
            <p:cNvPr id="23" name="Document 10 1"/>
            <p:cNvSpPr/>
            <p:nvPr/>
          </p:nvSpPr>
          <p:spPr>
            <a:xfrm rot="5400000" flipH="1">
              <a:off x="2394595" y="3154257"/>
              <a:ext cx="593514" cy="1295400"/>
            </a:xfrm>
            <a:prstGeom prst="flowChartDocument">
              <a:avLst/>
            </a:prstGeom>
            <a:solidFill>
              <a:schemeClr val="bg1">
                <a:lumMod val="95000"/>
              </a:schemeClr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2405056" y="3617291"/>
              <a:ext cx="572593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dirty="0" smtClean="0">
                  <a:latin typeface="Times New Roman"/>
                  <a:cs typeface="Times New Roman"/>
                </a:rPr>
                <a:t>Data</a:t>
              </a:r>
              <a:endParaRPr lang="en-US" sz="1600" dirty="0">
                <a:latin typeface="Times New Roman"/>
                <a:cs typeface="Times New Roman"/>
              </a:endParaRPr>
            </a:p>
          </p:txBody>
        </p:sp>
        <p:pic>
          <p:nvPicPr>
            <p:cNvPr id="25" name="Picture 24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52600" y="3783464"/>
              <a:ext cx="252952" cy="27429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58952" y="3801368"/>
              <a:ext cx="252952" cy="2742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73603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- PAQ Project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u="sng" dirty="0"/>
              <a:t>To enable data-aided equalization</a:t>
            </a:r>
            <a:r>
              <a:rPr lang="en-US" dirty="0"/>
              <a:t>, the known Preamble and Asynchronous Marker (ASM) data sequences are used to estimate:</a:t>
            </a:r>
          </a:p>
          <a:p>
            <a:pPr lvl="1"/>
            <a:r>
              <a:rPr lang="en-US" dirty="0"/>
              <a:t>Frequency offset</a:t>
            </a:r>
          </a:p>
          <a:p>
            <a:pPr lvl="1"/>
            <a:r>
              <a:rPr lang="en-US" dirty="0"/>
              <a:t>Channel impulse response</a:t>
            </a:r>
          </a:p>
          <a:p>
            <a:pPr lvl="1"/>
            <a:r>
              <a:rPr lang="en-US" dirty="0"/>
              <a:t>Noise variance</a:t>
            </a:r>
          </a:p>
          <a:p>
            <a:pPr lvl="1"/>
            <a:r>
              <a:rPr lang="en-US" dirty="0"/>
              <a:t>Phase offset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2114071" y="3589484"/>
            <a:ext cx="7963858" cy="2018913"/>
            <a:chOff x="1752600" y="1903499"/>
            <a:chExt cx="8659304" cy="2195215"/>
          </a:xfrm>
        </p:grpSpPr>
        <p:sp>
          <p:nvSpPr>
            <p:cNvPr id="5" name="Rectangle 4"/>
            <p:cNvSpPr/>
            <p:nvPr/>
          </p:nvSpPr>
          <p:spPr>
            <a:xfrm>
              <a:off x="4267200" y="2350725"/>
              <a:ext cx="1066800" cy="5935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chemeClr val="tx1"/>
                  </a:solidFill>
                  <a:latin typeface="Times New Roman"/>
                  <a:cs typeface="Times New Roman"/>
                </a:rPr>
                <a:t>Preamble</a:t>
              </a:r>
              <a:endParaRPr lang="en-US" sz="1600" dirty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5333009" y="2350724"/>
              <a:ext cx="762000" cy="5935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chemeClr val="tx1"/>
                  </a:solidFill>
                  <a:latin typeface="Times New Roman"/>
                  <a:cs typeface="Times New Roman"/>
                </a:rPr>
                <a:t>ASM</a:t>
              </a:r>
              <a:endParaRPr lang="en-US" sz="1600" dirty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6096000" y="2350724"/>
              <a:ext cx="1828800" cy="5935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chemeClr val="tx1"/>
                  </a:solidFill>
                  <a:latin typeface="Times New Roman"/>
                  <a:cs typeface="Times New Roman"/>
                </a:rPr>
                <a:t>Data</a:t>
              </a:r>
              <a:endParaRPr lang="en-US" sz="1600" dirty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4267200" y="2285999"/>
              <a:ext cx="1066800" cy="1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 flipV="1">
              <a:off x="5330628" y="2285998"/>
              <a:ext cx="766763" cy="2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/>
            <p:nvPr/>
          </p:nvCxnSpPr>
          <p:spPr>
            <a:xfrm>
              <a:off x="6098382" y="2285999"/>
              <a:ext cx="1824037" cy="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10"/>
            <p:cNvSpPr/>
            <p:nvPr/>
          </p:nvSpPr>
          <p:spPr>
            <a:xfrm>
              <a:off x="4341406" y="1903499"/>
              <a:ext cx="918389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 smtClean="0">
                  <a:latin typeface="Times New Roman"/>
                  <a:cs typeface="Times New Roman"/>
                </a:rPr>
                <a:t>128 bits</a:t>
              </a:r>
              <a:endParaRPr lang="en-US" sz="1600" dirty="0">
                <a:latin typeface="Times New Roman"/>
                <a:cs typeface="Times New Roman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5344357" y="1903499"/>
              <a:ext cx="73930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dirty="0" smtClean="0">
                  <a:latin typeface="Times New Roman"/>
                  <a:cs typeface="Times New Roman"/>
                </a:rPr>
                <a:t>64 bits</a:t>
              </a:r>
              <a:endParaRPr lang="en-US" sz="1600" dirty="0">
                <a:latin typeface="Times New Roman"/>
                <a:cs typeface="Times New Roman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6538156" y="1903499"/>
              <a:ext cx="94448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dirty="0" smtClean="0">
                  <a:latin typeface="Times New Roman"/>
                  <a:cs typeface="Times New Roman"/>
                </a:rPr>
                <a:t>6144 bits</a:t>
              </a:r>
              <a:endParaRPr lang="en-US" sz="1600" dirty="0">
                <a:latin typeface="Times New Roman"/>
                <a:cs typeface="Times New Roman"/>
              </a:endParaRPr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 flipV="1">
              <a:off x="4267200" y="3047999"/>
              <a:ext cx="3657600" cy="1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/>
            <p:cNvSpPr/>
            <p:nvPr/>
          </p:nvSpPr>
          <p:spPr>
            <a:xfrm>
              <a:off x="4267201" y="2983468"/>
              <a:ext cx="3655220" cy="3681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 smtClean="0">
                  <a:latin typeface="Times New Roman"/>
                  <a:cs typeface="Times New Roman"/>
                </a:rPr>
                <a:t>12672 samples at 2 samples/bit </a:t>
              </a:r>
              <a:endParaRPr lang="en-US" sz="1600" dirty="0">
                <a:latin typeface="Times New Roman"/>
                <a:cs typeface="Times New Roman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3339052" y="3505201"/>
              <a:ext cx="1066800" cy="5935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chemeClr val="tx1"/>
                  </a:solidFill>
                  <a:latin typeface="Times New Roman"/>
                  <a:cs typeface="Times New Roman"/>
                </a:rPr>
                <a:t>Preamble</a:t>
              </a:r>
              <a:endParaRPr lang="en-US" sz="1600" dirty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4405852" y="3505201"/>
              <a:ext cx="762000" cy="5935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chemeClr val="tx1"/>
                  </a:solidFill>
                  <a:latin typeface="Times New Roman"/>
                  <a:cs typeface="Times New Roman"/>
                </a:rPr>
                <a:t>ASM</a:t>
              </a:r>
              <a:endParaRPr lang="en-US" sz="1600" dirty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5167852" y="3505201"/>
              <a:ext cx="1828800" cy="5935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chemeClr val="tx1"/>
                  </a:solidFill>
                  <a:latin typeface="Times New Roman"/>
                  <a:cs typeface="Times New Roman"/>
                </a:rPr>
                <a:t>Data</a:t>
              </a:r>
              <a:endParaRPr lang="en-US" sz="1600" dirty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6996652" y="3505201"/>
              <a:ext cx="1066800" cy="5935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chemeClr val="tx1"/>
                  </a:solidFill>
                  <a:latin typeface="Times New Roman"/>
                  <a:cs typeface="Times New Roman"/>
                </a:rPr>
                <a:t>Preamble</a:t>
              </a:r>
              <a:endParaRPr lang="en-US" sz="1600" dirty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8063452" y="3505201"/>
              <a:ext cx="762000" cy="5935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chemeClr val="tx1"/>
                  </a:solidFill>
                  <a:latin typeface="Times New Roman"/>
                  <a:cs typeface="Times New Roman"/>
                </a:rPr>
                <a:t>ASM</a:t>
              </a:r>
              <a:endParaRPr lang="en-US" sz="1600" dirty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21" name="Document 10 1"/>
            <p:cNvSpPr/>
            <p:nvPr/>
          </p:nvSpPr>
          <p:spPr>
            <a:xfrm rot="16200000">
              <a:off x="9176395" y="3154257"/>
              <a:ext cx="593514" cy="1295400"/>
            </a:xfrm>
            <a:prstGeom prst="flowChartDocument">
              <a:avLst/>
            </a:prstGeom>
            <a:solidFill>
              <a:schemeClr val="bg1">
                <a:lumMod val="95000"/>
              </a:schemeClr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9186856" y="3617291"/>
              <a:ext cx="572593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dirty="0" smtClean="0">
                  <a:latin typeface="Times New Roman"/>
                  <a:cs typeface="Times New Roman"/>
                </a:rPr>
                <a:t>Data</a:t>
              </a:r>
              <a:endParaRPr lang="en-US" sz="1600" dirty="0">
                <a:latin typeface="Times New Roman"/>
                <a:cs typeface="Times New Roman"/>
              </a:endParaRPr>
            </a:p>
          </p:txBody>
        </p:sp>
        <p:sp>
          <p:nvSpPr>
            <p:cNvPr id="23" name="Document 10 1"/>
            <p:cNvSpPr/>
            <p:nvPr/>
          </p:nvSpPr>
          <p:spPr>
            <a:xfrm rot="5400000" flipH="1">
              <a:off x="2394595" y="3154257"/>
              <a:ext cx="593514" cy="1295400"/>
            </a:xfrm>
            <a:prstGeom prst="flowChartDocument">
              <a:avLst/>
            </a:prstGeom>
            <a:solidFill>
              <a:schemeClr val="bg1">
                <a:lumMod val="95000"/>
              </a:schemeClr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2405056" y="3617291"/>
              <a:ext cx="572593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dirty="0" smtClean="0">
                  <a:latin typeface="Times New Roman"/>
                  <a:cs typeface="Times New Roman"/>
                </a:rPr>
                <a:t>Data</a:t>
              </a:r>
              <a:endParaRPr lang="en-US" sz="1600" dirty="0">
                <a:latin typeface="Times New Roman"/>
                <a:cs typeface="Times New Roman"/>
              </a:endParaRPr>
            </a:p>
          </p:txBody>
        </p:sp>
        <p:pic>
          <p:nvPicPr>
            <p:cNvPr id="25" name="Picture 24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52600" y="3783464"/>
              <a:ext cx="252952" cy="27429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58952" y="3801368"/>
              <a:ext cx="252952" cy="27429"/>
            </a:xfrm>
            <a:prstGeom prst="rect">
              <a:avLst/>
            </a:prstGeom>
          </p:spPr>
        </p:pic>
      </p:grpSp>
      <p:pic>
        <p:nvPicPr>
          <p:cNvPr id="27" name="Picture 2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3400" y="4364767"/>
            <a:ext cx="448000" cy="245333"/>
          </a:xfrm>
          <a:prstGeom prst="rect">
            <a:avLst/>
          </a:prstGeom>
        </p:spPr>
      </p:pic>
      <p:cxnSp>
        <p:nvCxnSpPr>
          <p:cNvPr id="29" name="Straight Connector 28"/>
          <p:cNvCxnSpPr>
            <a:stCxn id="27" idx="3"/>
          </p:cNvCxnSpPr>
          <p:nvPr/>
        </p:nvCxnSpPr>
        <p:spPr>
          <a:xfrm>
            <a:off x="3581400" y="4487434"/>
            <a:ext cx="1181100" cy="27506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1667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- PAQ Project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u="sng" dirty="0" smtClean="0"/>
              <a:t>To enable data-aided equalization</a:t>
            </a:r>
            <a:r>
              <a:rPr lang="en-US" dirty="0" smtClean="0"/>
              <a:t>, the known Preamble and Asynchronous Marker (ASM) data sequences are used to estimate:</a:t>
            </a:r>
          </a:p>
          <a:p>
            <a:pPr lvl="1"/>
            <a:r>
              <a:rPr lang="en-US" dirty="0" smtClean="0"/>
              <a:t>Frequency offset</a:t>
            </a:r>
          </a:p>
          <a:p>
            <a:pPr lvl="1"/>
            <a:r>
              <a:rPr lang="en-US" dirty="0" smtClean="0"/>
              <a:t>Channel impulse response</a:t>
            </a:r>
          </a:p>
          <a:p>
            <a:pPr lvl="1"/>
            <a:r>
              <a:rPr lang="en-US" dirty="0" smtClean="0"/>
              <a:t>Noise variance</a:t>
            </a:r>
          </a:p>
          <a:p>
            <a:pPr lvl="1"/>
            <a:r>
              <a:rPr lang="en-US" dirty="0" smtClean="0"/>
              <a:t>Phase offset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2114071" y="3589484"/>
            <a:ext cx="7963858" cy="2018913"/>
            <a:chOff x="1752600" y="1903499"/>
            <a:chExt cx="8659304" cy="2195215"/>
          </a:xfrm>
        </p:grpSpPr>
        <p:sp>
          <p:nvSpPr>
            <p:cNvPr id="5" name="Rectangle 4"/>
            <p:cNvSpPr/>
            <p:nvPr/>
          </p:nvSpPr>
          <p:spPr>
            <a:xfrm>
              <a:off x="4267200" y="2350725"/>
              <a:ext cx="1066800" cy="5935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chemeClr val="tx1"/>
                  </a:solidFill>
                  <a:latin typeface="Times New Roman"/>
                  <a:cs typeface="Times New Roman"/>
                </a:rPr>
                <a:t>Preamble</a:t>
              </a:r>
              <a:endParaRPr lang="en-US" sz="1600" dirty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5333009" y="2350724"/>
              <a:ext cx="762000" cy="5935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chemeClr val="tx1"/>
                  </a:solidFill>
                  <a:latin typeface="Times New Roman"/>
                  <a:cs typeface="Times New Roman"/>
                </a:rPr>
                <a:t>ASM</a:t>
              </a:r>
              <a:endParaRPr lang="en-US" sz="1600" dirty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6096000" y="2350724"/>
              <a:ext cx="1828800" cy="5935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chemeClr val="tx1"/>
                  </a:solidFill>
                  <a:latin typeface="Times New Roman"/>
                  <a:cs typeface="Times New Roman"/>
                </a:rPr>
                <a:t>Data</a:t>
              </a:r>
              <a:endParaRPr lang="en-US" sz="1600" dirty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4267200" y="2285999"/>
              <a:ext cx="1066800" cy="1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 flipV="1">
              <a:off x="5330628" y="2285998"/>
              <a:ext cx="766763" cy="2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/>
            <p:nvPr/>
          </p:nvCxnSpPr>
          <p:spPr>
            <a:xfrm>
              <a:off x="6098382" y="2285999"/>
              <a:ext cx="1824037" cy="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10"/>
            <p:cNvSpPr/>
            <p:nvPr/>
          </p:nvSpPr>
          <p:spPr>
            <a:xfrm>
              <a:off x="4341406" y="1903499"/>
              <a:ext cx="918389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 smtClean="0">
                  <a:latin typeface="Times New Roman"/>
                  <a:cs typeface="Times New Roman"/>
                </a:rPr>
                <a:t>128 bits</a:t>
              </a:r>
              <a:endParaRPr lang="en-US" sz="1600" dirty="0">
                <a:latin typeface="Times New Roman"/>
                <a:cs typeface="Times New Roman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5344357" y="1903499"/>
              <a:ext cx="73930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dirty="0" smtClean="0">
                  <a:latin typeface="Times New Roman"/>
                  <a:cs typeface="Times New Roman"/>
                </a:rPr>
                <a:t>64 bits</a:t>
              </a:r>
              <a:endParaRPr lang="en-US" sz="1600" dirty="0">
                <a:latin typeface="Times New Roman"/>
                <a:cs typeface="Times New Roman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6538156" y="1903499"/>
              <a:ext cx="94448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dirty="0" smtClean="0">
                  <a:latin typeface="Times New Roman"/>
                  <a:cs typeface="Times New Roman"/>
                </a:rPr>
                <a:t>6144 bits</a:t>
              </a:r>
              <a:endParaRPr lang="en-US" sz="1600" dirty="0">
                <a:latin typeface="Times New Roman"/>
                <a:cs typeface="Times New Roman"/>
              </a:endParaRPr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 flipV="1">
              <a:off x="4267200" y="3047999"/>
              <a:ext cx="3657600" cy="1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/>
            <p:cNvSpPr/>
            <p:nvPr/>
          </p:nvSpPr>
          <p:spPr>
            <a:xfrm>
              <a:off x="4267201" y="2983468"/>
              <a:ext cx="3655220" cy="3681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 smtClean="0">
                  <a:latin typeface="Times New Roman"/>
                  <a:cs typeface="Times New Roman"/>
                </a:rPr>
                <a:t>12672 samples at 2 samples/bit </a:t>
              </a:r>
              <a:endParaRPr lang="en-US" sz="1600" dirty="0">
                <a:latin typeface="Times New Roman"/>
                <a:cs typeface="Times New Roman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3339052" y="3505201"/>
              <a:ext cx="1066800" cy="5935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chemeClr val="tx1"/>
                  </a:solidFill>
                  <a:latin typeface="Times New Roman"/>
                  <a:cs typeface="Times New Roman"/>
                </a:rPr>
                <a:t>Preamble</a:t>
              </a:r>
              <a:endParaRPr lang="en-US" sz="1600" dirty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4405852" y="3505201"/>
              <a:ext cx="762000" cy="5935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chemeClr val="tx1"/>
                  </a:solidFill>
                  <a:latin typeface="Times New Roman"/>
                  <a:cs typeface="Times New Roman"/>
                </a:rPr>
                <a:t>ASM</a:t>
              </a:r>
              <a:endParaRPr lang="en-US" sz="1600" dirty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5167852" y="3505201"/>
              <a:ext cx="1828800" cy="5935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chemeClr val="tx1"/>
                  </a:solidFill>
                  <a:latin typeface="Times New Roman"/>
                  <a:cs typeface="Times New Roman"/>
                </a:rPr>
                <a:t>Data</a:t>
              </a:r>
              <a:endParaRPr lang="en-US" sz="1600" dirty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6996652" y="3505201"/>
              <a:ext cx="1066800" cy="5935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chemeClr val="tx1"/>
                  </a:solidFill>
                  <a:latin typeface="Times New Roman"/>
                  <a:cs typeface="Times New Roman"/>
                </a:rPr>
                <a:t>Preamble</a:t>
              </a:r>
              <a:endParaRPr lang="en-US" sz="1600" dirty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8063452" y="3505201"/>
              <a:ext cx="762000" cy="5935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chemeClr val="tx1"/>
                  </a:solidFill>
                  <a:latin typeface="Times New Roman"/>
                  <a:cs typeface="Times New Roman"/>
                </a:rPr>
                <a:t>ASM</a:t>
              </a:r>
              <a:endParaRPr lang="en-US" sz="1600" dirty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21" name="Document 10 1"/>
            <p:cNvSpPr/>
            <p:nvPr/>
          </p:nvSpPr>
          <p:spPr>
            <a:xfrm rot="16200000">
              <a:off x="9176395" y="3154257"/>
              <a:ext cx="593514" cy="1295400"/>
            </a:xfrm>
            <a:prstGeom prst="flowChartDocument">
              <a:avLst/>
            </a:prstGeom>
            <a:solidFill>
              <a:schemeClr val="bg1">
                <a:lumMod val="95000"/>
              </a:schemeClr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9186856" y="3617291"/>
              <a:ext cx="572593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dirty="0" smtClean="0">
                  <a:latin typeface="Times New Roman"/>
                  <a:cs typeface="Times New Roman"/>
                </a:rPr>
                <a:t>Data</a:t>
              </a:r>
              <a:endParaRPr lang="en-US" sz="1600" dirty="0">
                <a:latin typeface="Times New Roman"/>
                <a:cs typeface="Times New Roman"/>
              </a:endParaRPr>
            </a:p>
          </p:txBody>
        </p:sp>
        <p:sp>
          <p:nvSpPr>
            <p:cNvPr id="23" name="Document 10 1"/>
            <p:cNvSpPr/>
            <p:nvPr/>
          </p:nvSpPr>
          <p:spPr>
            <a:xfrm rot="5400000" flipH="1">
              <a:off x="2394595" y="3154257"/>
              <a:ext cx="593514" cy="1295400"/>
            </a:xfrm>
            <a:prstGeom prst="flowChartDocument">
              <a:avLst/>
            </a:prstGeom>
            <a:solidFill>
              <a:schemeClr val="bg1">
                <a:lumMod val="95000"/>
              </a:schemeClr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2405056" y="3617291"/>
              <a:ext cx="572593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dirty="0" smtClean="0">
                  <a:latin typeface="Times New Roman"/>
                  <a:cs typeface="Times New Roman"/>
                </a:rPr>
                <a:t>Data</a:t>
              </a:r>
              <a:endParaRPr lang="en-US" sz="1600" dirty="0">
                <a:latin typeface="Times New Roman"/>
                <a:cs typeface="Times New Roman"/>
              </a:endParaRPr>
            </a:p>
          </p:txBody>
        </p:sp>
        <p:pic>
          <p:nvPicPr>
            <p:cNvPr id="25" name="Picture 24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52600" y="3783464"/>
              <a:ext cx="252952" cy="27429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58952" y="3801368"/>
              <a:ext cx="252952" cy="27429"/>
            </a:xfrm>
            <a:prstGeom prst="rect">
              <a:avLst/>
            </a:prstGeom>
          </p:spPr>
        </p:pic>
      </p:grpSp>
      <p:pic>
        <p:nvPicPr>
          <p:cNvPr id="27" name="Picture 2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3400" y="4364767"/>
            <a:ext cx="448000" cy="245333"/>
          </a:xfrm>
          <a:prstGeom prst="rect">
            <a:avLst/>
          </a:prstGeom>
        </p:spPr>
      </p:pic>
      <p:cxnSp>
        <p:nvCxnSpPr>
          <p:cNvPr id="29" name="Straight Connector 28"/>
          <p:cNvCxnSpPr>
            <a:stCxn id="27" idx="3"/>
          </p:cNvCxnSpPr>
          <p:nvPr/>
        </p:nvCxnSpPr>
        <p:spPr>
          <a:xfrm>
            <a:off x="3581400" y="4487434"/>
            <a:ext cx="1181100" cy="27506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3048000" y="5801143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1.907 </a:t>
            </a:r>
            <a:r>
              <a:rPr 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Seconds of Samples is 3103 or 3104 </a:t>
            </a:r>
            <a:r>
              <a:rPr lang="en-US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iNET</a:t>
            </a:r>
            <a:r>
              <a:rPr 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packets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6491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- PAQ Project</a:t>
            </a:r>
          </a:p>
        </p:txBody>
      </p:sp>
      <p:sp>
        <p:nvSpPr>
          <p:cNvPr id="76" name="Rectangle 75"/>
          <p:cNvSpPr/>
          <p:nvPr/>
        </p:nvSpPr>
        <p:spPr>
          <a:xfrm>
            <a:off x="4104349" y="1847425"/>
            <a:ext cx="1163459" cy="91852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SOQPSK-TG</a:t>
            </a:r>
          </a:p>
          <a:p>
            <a:pPr algn="ctr"/>
            <a:r>
              <a:rPr lang="en-US" sz="1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Modulator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2634716" y="1847425"/>
            <a:ext cx="918520" cy="91852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iNET</a:t>
            </a:r>
            <a:endParaRPr lang="en-US" sz="160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1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Packet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2" name="Straight Arrow Connector 81"/>
          <p:cNvCxnSpPr>
            <a:stCxn id="77" idx="3"/>
            <a:endCxn id="76" idx="1"/>
          </p:cNvCxnSpPr>
          <p:nvPr/>
        </p:nvCxnSpPr>
        <p:spPr>
          <a:xfrm>
            <a:off x="3553237" y="2306685"/>
            <a:ext cx="55111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>
            <a:stCxn id="76" idx="3"/>
          </p:cNvCxnSpPr>
          <p:nvPr/>
        </p:nvCxnSpPr>
        <p:spPr>
          <a:xfrm>
            <a:off x="5267808" y="2306685"/>
            <a:ext cx="54992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/>
          <p:nvPr/>
        </p:nvCxnSpPr>
        <p:spPr>
          <a:xfrm>
            <a:off x="2084791" y="2306685"/>
            <a:ext cx="54992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6" name="Picture 9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9900" y="2236273"/>
            <a:ext cx="115107" cy="140822"/>
          </a:xfrm>
          <a:prstGeom prst="rect">
            <a:avLst/>
          </a:prstGeom>
        </p:spPr>
      </p:pic>
      <p:sp>
        <p:nvSpPr>
          <p:cNvPr id="97" name="Rectangle 96"/>
          <p:cNvSpPr/>
          <p:nvPr/>
        </p:nvSpPr>
        <p:spPr>
          <a:xfrm>
            <a:off x="1535539" y="2410791"/>
            <a:ext cx="854238" cy="2965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Data Bits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2" name="Picture 7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594" y="2036512"/>
            <a:ext cx="297563" cy="202050"/>
          </a:xfrm>
          <a:prstGeom prst="rect">
            <a:avLst/>
          </a:prstGeom>
        </p:spPr>
      </p:pic>
      <p:sp>
        <p:nvSpPr>
          <p:cNvPr id="45" name="Rectangle 44"/>
          <p:cNvSpPr/>
          <p:nvPr/>
        </p:nvSpPr>
        <p:spPr>
          <a:xfrm>
            <a:off x="4933760" y="1284865"/>
            <a:ext cx="121802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Transmitted</a:t>
            </a:r>
          </a:p>
          <a:p>
            <a:pPr algn="ctr"/>
            <a:r>
              <a:rPr lang="en-US" sz="16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Signal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190088" y="1414208"/>
            <a:ext cx="12774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Transmitter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6988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- PAQ Project</a:t>
            </a:r>
          </a:p>
        </p:txBody>
      </p:sp>
      <p:sp>
        <p:nvSpPr>
          <p:cNvPr id="76" name="Rectangle 75"/>
          <p:cNvSpPr/>
          <p:nvPr/>
        </p:nvSpPr>
        <p:spPr>
          <a:xfrm>
            <a:off x="4104349" y="1847425"/>
            <a:ext cx="1163459" cy="91852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SOQPSK-TG</a:t>
            </a:r>
          </a:p>
          <a:p>
            <a:pPr algn="ctr"/>
            <a:r>
              <a:rPr lang="en-US" sz="1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Modulator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2634716" y="1847425"/>
            <a:ext cx="918520" cy="91852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iNET</a:t>
            </a:r>
            <a:endParaRPr lang="en-US" sz="160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1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Packet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2" name="Straight Arrow Connector 81"/>
          <p:cNvCxnSpPr>
            <a:stCxn id="77" idx="3"/>
            <a:endCxn id="76" idx="1"/>
          </p:cNvCxnSpPr>
          <p:nvPr/>
        </p:nvCxnSpPr>
        <p:spPr>
          <a:xfrm>
            <a:off x="3553237" y="2306685"/>
            <a:ext cx="55111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>
            <a:stCxn id="76" idx="3"/>
          </p:cNvCxnSpPr>
          <p:nvPr/>
        </p:nvCxnSpPr>
        <p:spPr>
          <a:xfrm>
            <a:off x="5267808" y="2306685"/>
            <a:ext cx="54992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/>
          <p:nvPr/>
        </p:nvCxnSpPr>
        <p:spPr>
          <a:xfrm>
            <a:off x="2084791" y="2306685"/>
            <a:ext cx="54992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6" name="Picture 9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9900" y="2236273"/>
            <a:ext cx="115107" cy="140822"/>
          </a:xfrm>
          <a:prstGeom prst="rect">
            <a:avLst/>
          </a:prstGeom>
        </p:spPr>
      </p:pic>
      <p:sp>
        <p:nvSpPr>
          <p:cNvPr id="97" name="Rectangle 96"/>
          <p:cNvSpPr/>
          <p:nvPr/>
        </p:nvSpPr>
        <p:spPr>
          <a:xfrm>
            <a:off x="457200" y="2476500"/>
            <a:ext cx="99212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PN11</a:t>
            </a:r>
          </a:p>
          <a:p>
            <a:pPr algn="ctr"/>
            <a:r>
              <a:rPr lang="en-US" sz="16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Sequence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2" name="Picture 7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594" y="2036512"/>
            <a:ext cx="297563" cy="202050"/>
          </a:xfrm>
          <a:prstGeom prst="rect">
            <a:avLst/>
          </a:prstGeom>
        </p:spPr>
      </p:pic>
      <p:sp>
        <p:nvSpPr>
          <p:cNvPr id="45" name="Rectangle 44"/>
          <p:cNvSpPr/>
          <p:nvPr/>
        </p:nvSpPr>
        <p:spPr>
          <a:xfrm>
            <a:off x="4933760" y="1284865"/>
            <a:ext cx="121802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Transmitted</a:t>
            </a:r>
          </a:p>
          <a:p>
            <a:pPr algn="ctr"/>
            <a:r>
              <a:rPr lang="en-US" sz="16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Signal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190088" y="1414208"/>
            <a:ext cx="12774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Transmitter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" name="Straight Connector 3"/>
          <p:cNvCxnSpPr>
            <a:stCxn id="97" idx="3"/>
            <a:endCxn id="96" idx="1"/>
          </p:cNvCxnSpPr>
          <p:nvPr/>
        </p:nvCxnSpPr>
        <p:spPr>
          <a:xfrm flipV="1">
            <a:off x="1449321" y="2306684"/>
            <a:ext cx="450579" cy="46220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1535539" y="2410791"/>
            <a:ext cx="854238" cy="2965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Data Bits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078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- PAQ Project</a:t>
            </a:r>
          </a:p>
        </p:txBody>
      </p:sp>
      <p:sp>
        <p:nvSpPr>
          <p:cNvPr id="76" name="Rectangle 75"/>
          <p:cNvSpPr/>
          <p:nvPr/>
        </p:nvSpPr>
        <p:spPr>
          <a:xfrm>
            <a:off x="4104349" y="1847425"/>
            <a:ext cx="1163459" cy="91852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SOQPSK-TG</a:t>
            </a:r>
          </a:p>
          <a:p>
            <a:pPr algn="ctr"/>
            <a:r>
              <a:rPr lang="en-US" sz="1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Modulator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2634716" y="1847425"/>
            <a:ext cx="918520" cy="91852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iNET</a:t>
            </a:r>
            <a:endParaRPr lang="en-US" sz="160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1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Packet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2" name="Straight Arrow Connector 81"/>
          <p:cNvCxnSpPr>
            <a:stCxn id="77" idx="3"/>
            <a:endCxn id="76" idx="1"/>
          </p:cNvCxnSpPr>
          <p:nvPr/>
        </p:nvCxnSpPr>
        <p:spPr>
          <a:xfrm>
            <a:off x="3553237" y="2306685"/>
            <a:ext cx="55111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>
            <a:stCxn id="76" idx="3"/>
          </p:cNvCxnSpPr>
          <p:nvPr/>
        </p:nvCxnSpPr>
        <p:spPr>
          <a:xfrm>
            <a:off x="5267808" y="2306685"/>
            <a:ext cx="54992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/>
          <p:nvPr/>
        </p:nvCxnSpPr>
        <p:spPr>
          <a:xfrm>
            <a:off x="2084791" y="2306685"/>
            <a:ext cx="54992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6" name="Picture 9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9900" y="2236273"/>
            <a:ext cx="115107" cy="140822"/>
          </a:xfrm>
          <a:prstGeom prst="rect">
            <a:avLst/>
          </a:prstGeom>
        </p:spPr>
      </p:pic>
      <p:sp>
        <p:nvSpPr>
          <p:cNvPr id="97" name="Rectangle 96"/>
          <p:cNvSpPr/>
          <p:nvPr/>
        </p:nvSpPr>
        <p:spPr>
          <a:xfrm>
            <a:off x="1535539" y="2410791"/>
            <a:ext cx="854238" cy="2965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Data Bits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2" name="Picture 7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594" y="2036512"/>
            <a:ext cx="297563" cy="202050"/>
          </a:xfrm>
          <a:prstGeom prst="rect">
            <a:avLst/>
          </a:prstGeom>
        </p:spPr>
      </p:pic>
      <p:sp>
        <p:nvSpPr>
          <p:cNvPr id="45" name="Rectangle 44"/>
          <p:cNvSpPr/>
          <p:nvPr/>
        </p:nvSpPr>
        <p:spPr>
          <a:xfrm>
            <a:off x="4933760" y="1284865"/>
            <a:ext cx="121802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Transmitted</a:t>
            </a:r>
          </a:p>
          <a:p>
            <a:pPr algn="ctr"/>
            <a:r>
              <a:rPr lang="en-US" sz="16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Signal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190088" y="1414208"/>
            <a:ext cx="12774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Transmitter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347235" y="4735131"/>
            <a:ext cx="6389018" cy="1619676"/>
            <a:chOff x="1752600" y="1903499"/>
            <a:chExt cx="8659304" cy="2195215"/>
          </a:xfrm>
        </p:grpSpPr>
        <p:sp>
          <p:nvSpPr>
            <p:cNvPr id="14" name="Rectangle 13"/>
            <p:cNvSpPr/>
            <p:nvPr/>
          </p:nvSpPr>
          <p:spPr>
            <a:xfrm>
              <a:off x="4267200" y="2350725"/>
              <a:ext cx="1066800" cy="5935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  <a:latin typeface="Times New Roman"/>
                  <a:cs typeface="Times New Roman"/>
                </a:rPr>
                <a:t>Preamble</a:t>
              </a:r>
              <a:endParaRPr lang="en-US" sz="1200" dirty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5333009" y="2350724"/>
              <a:ext cx="762000" cy="5935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  <a:latin typeface="Times New Roman"/>
                  <a:cs typeface="Times New Roman"/>
                </a:rPr>
                <a:t>ASM</a:t>
              </a:r>
              <a:endParaRPr lang="en-US" sz="1200" dirty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6096000" y="2350724"/>
              <a:ext cx="1828800" cy="5935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  <a:latin typeface="Times New Roman"/>
                  <a:cs typeface="Times New Roman"/>
                </a:rPr>
                <a:t>Data</a:t>
              </a:r>
              <a:endParaRPr lang="en-US" sz="1200" dirty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 flipV="1">
              <a:off x="4267200" y="2285999"/>
              <a:ext cx="1066800" cy="1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 flipV="1">
              <a:off x="5330628" y="2285998"/>
              <a:ext cx="766763" cy="2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>
              <a:off x="6098382" y="2285999"/>
              <a:ext cx="1824037" cy="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ectangle 19"/>
            <p:cNvSpPr/>
            <p:nvPr/>
          </p:nvSpPr>
          <p:spPr>
            <a:xfrm>
              <a:off x="4341406" y="1903499"/>
              <a:ext cx="918389" cy="30118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 smtClean="0">
                  <a:latin typeface="Times New Roman"/>
                  <a:cs typeface="Times New Roman"/>
                </a:rPr>
                <a:t>128 bits</a:t>
              </a:r>
              <a:endParaRPr lang="en-US" sz="1200" dirty="0">
                <a:latin typeface="Times New Roman"/>
                <a:cs typeface="Times New Roman"/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5387897" y="1903499"/>
              <a:ext cx="652224" cy="30118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200" dirty="0" smtClean="0">
                  <a:latin typeface="Times New Roman"/>
                  <a:cs typeface="Times New Roman"/>
                </a:rPr>
                <a:t>64 bits</a:t>
              </a:r>
              <a:endParaRPr lang="en-US" sz="1200" dirty="0">
                <a:latin typeface="Times New Roman"/>
                <a:cs typeface="Times New Roman"/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6600623" y="1903499"/>
              <a:ext cx="819552" cy="30118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200" dirty="0" smtClean="0">
                  <a:latin typeface="Times New Roman"/>
                  <a:cs typeface="Times New Roman"/>
                </a:rPr>
                <a:t>6144 bits</a:t>
              </a:r>
              <a:endParaRPr lang="en-US" sz="1200" dirty="0">
                <a:latin typeface="Times New Roman"/>
                <a:cs typeface="Times New Roman"/>
              </a:endParaRPr>
            </a:p>
          </p:txBody>
        </p:sp>
        <p:cxnSp>
          <p:nvCxnSpPr>
            <p:cNvPr id="23" name="Straight Arrow Connector 22"/>
            <p:cNvCxnSpPr/>
            <p:nvPr/>
          </p:nvCxnSpPr>
          <p:spPr>
            <a:xfrm flipV="1">
              <a:off x="4267200" y="3047999"/>
              <a:ext cx="3657600" cy="1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5257800" y="2983468"/>
              <a:ext cx="1676400" cy="30118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 smtClean="0">
                  <a:latin typeface="Times New Roman"/>
                  <a:cs typeface="Times New Roman"/>
                </a:rPr>
                <a:t>6336 bits</a:t>
              </a:r>
              <a:endParaRPr lang="en-US" sz="1200" dirty="0">
                <a:latin typeface="Times New Roman"/>
                <a:cs typeface="Times New Roman"/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3339052" y="3505201"/>
              <a:ext cx="1066800" cy="5935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  <a:latin typeface="Times New Roman"/>
                  <a:cs typeface="Times New Roman"/>
                </a:rPr>
                <a:t>Preamble</a:t>
              </a:r>
              <a:endParaRPr lang="en-US" sz="1200" dirty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4405852" y="3505201"/>
              <a:ext cx="762000" cy="5935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  <a:latin typeface="Times New Roman"/>
                  <a:cs typeface="Times New Roman"/>
                </a:rPr>
                <a:t>ASM</a:t>
              </a:r>
              <a:endParaRPr lang="en-US" sz="1200" dirty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5167852" y="3505201"/>
              <a:ext cx="1828800" cy="5935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  <a:latin typeface="Times New Roman"/>
                  <a:cs typeface="Times New Roman"/>
                </a:rPr>
                <a:t>Data</a:t>
              </a:r>
              <a:endParaRPr lang="en-US" sz="1200" dirty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6996652" y="3505201"/>
              <a:ext cx="1066800" cy="5935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  <a:latin typeface="Times New Roman"/>
                  <a:cs typeface="Times New Roman"/>
                </a:rPr>
                <a:t>Preamble</a:t>
              </a:r>
              <a:endParaRPr lang="en-US" sz="1200" dirty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8063452" y="3505201"/>
              <a:ext cx="762000" cy="5935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  <a:latin typeface="Times New Roman"/>
                  <a:cs typeface="Times New Roman"/>
                </a:rPr>
                <a:t>ASM</a:t>
              </a:r>
              <a:endParaRPr lang="en-US" sz="1200" dirty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30" name="Document 10 1"/>
            <p:cNvSpPr/>
            <p:nvPr/>
          </p:nvSpPr>
          <p:spPr>
            <a:xfrm rot="16200000">
              <a:off x="9176395" y="3154257"/>
              <a:ext cx="593514" cy="1295400"/>
            </a:xfrm>
            <a:prstGeom prst="flowChartDocument">
              <a:avLst/>
            </a:prstGeom>
            <a:solidFill>
              <a:schemeClr val="bg1">
                <a:lumMod val="95000"/>
              </a:schemeClr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9214145" y="3617291"/>
              <a:ext cx="518015" cy="30118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200" dirty="0" smtClean="0">
                  <a:latin typeface="Times New Roman"/>
                  <a:cs typeface="Times New Roman"/>
                </a:rPr>
                <a:t>Data</a:t>
              </a:r>
              <a:endParaRPr lang="en-US" sz="1200" dirty="0">
                <a:latin typeface="Times New Roman"/>
                <a:cs typeface="Times New Roman"/>
              </a:endParaRPr>
            </a:p>
          </p:txBody>
        </p:sp>
        <p:sp>
          <p:nvSpPr>
            <p:cNvPr id="32" name="Document 10 1"/>
            <p:cNvSpPr/>
            <p:nvPr/>
          </p:nvSpPr>
          <p:spPr>
            <a:xfrm rot="5400000" flipH="1">
              <a:off x="2394595" y="3154257"/>
              <a:ext cx="593514" cy="1295400"/>
            </a:xfrm>
            <a:prstGeom prst="flowChartDocument">
              <a:avLst/>
            </a:prstGeom>
            <a:solidFill>
              <a:schemeClr val="bg1">
                <a:lumMod val="95000"/>
              </a:schemeClr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2432345" y="3617291"/>
              <a:ext cx="518015" cy="30118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200" dirty="0" smtClean="0">
                  <a:latin typeface="Times New Roman"/>
                  <a:cs typeface="Times New Roman"/>
                </a:rPr>
                <a:t>Data</a:t>
              </a:r>
              <a:endParaRPr lang="en-US" sz="1200" dirty="0">
                <a:latin typeface="Times New Roman"/>
                <a:cs typeface="Times New Roman"/>
              </a:endParaRPr>
            </a:p>
          </p:txBody>
        </p:sp>
        <p:pic>
          <p:nvPicPr>
            <p:cNvPr id="34" name="Picture 33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52600" y="3783464"/>
              <a:ext cx="252952" cy="27429"/>
            </a:xfrm>
            <a:prstGeom prst="rect">
              <a:avLst/>
            </a:prstGeom>
          </p:spPr>
        </p:pic>
        <p:pic>
          <p:nvPicPr>
            <p:cNvPr id="35" name="Picture 34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58952" y="3801368"/>
              <a:ext cx="252952" cy="27429"/>
            </a:xfrm>
            <a:prstGeom prst="rect">
              <a:avLst/>
            </a:prstGeom>
          </p:spPr>
        </p:pic>
      </p:grpSp>
      <p:cxnSp>
        <p:nvCxnSpPr>
          <p:cNvPr id="36" name="Straight Connector 35"/>
          <p:cNvCxnSpPr/>
          <p:nvPr/>
        </p:nvCxnSpPr>
        <p:spPr>
          <a:xfrm>
            <a:off x="3116580" y="2917811"/>
            <a:ext cx="390666" cy="178761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>
            <a:off x="457200" y="2476500"/>
            <a:ext cx="99212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PN11</a:t>
            </a:r>
          </a:p>
          <a:p>
            <a:pPr algn="ctr"/>
            <a:r>
              <a:rPr lang="en-US" sz="16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Sequence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8" name="Straight Connector 37"/>
          <p:cNvCxnSpPr>
            <a:stCxn id="37" idx="3"/>
          </p:cNvCxnSpPr>
          <p:nvPr/>
        </p:nvCxnSpPr>
        <p:spPr>
          <a:xfrm flipV="1">
            <a:off x="1449321" y="2306684"/>
            <a:ext cx="450579" cy="46220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3983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102506" y="2921169"/>
            <a:ext cx="3986989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dirty="0" smtClean="0"/>
              <a:t>Introduction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3552367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- PAQ Project</a:t>
            </a:r>
          </a:p>
        </p:txBody>
      </p:sp>
      <p:sp>
        <p:nvSpPr>
          <p:cNvPr id="73" name="Flowchart: Or 72"/>
          <p:cNvSpPr/>
          <p:nvPr/>
        </p:nvSpPr>
        <p:spPr>
          <a:xfrm>
            <a:off x="9249288" y="2092504"/>
            <a:ext cx="426193" cy="426193"/>
          </a:xfrm>
          <a:prstGeom prst="flowChartOr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75" name="Rectangle 74"/>
          <p:cNvSpPr/>
          <p:nvPr/>
        </p:nvSpPr>
        <p:spPr>
          <a:xfrm>
            <a:off x="10222852" y="2104479"/>
            <a:ext cx="433609" cy="4044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76" name="Rectangle 75"/>
          <p:cNvSpPr/>
          <p:nvPr/>
        </p:nvSpPr>
        <p:spPr>
          <a:xfrm>
            <a:off x="4104349" y="1847425"/>
            <a:ext cx="1163459" cy="91852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SOQPSK-TG</a:t>
            </a:r>
          </a:p>
          <a:p>
            <a:pPr algn="ctr"/>
            <a:r>
              <a:rPr lang="en-US" sz="1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Modulator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2634716" y="1847425"/>
            <a:ext cx="918520" cy="91852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iNET</a:t>
            </a:r>
            <a:endParaRPr lang="en-US" sz="160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1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Packet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5817733" y="1847425"/>
            <a:ext cx="918520" cy="91852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Channel</a:t>
            </a:r>
          </a:p>
          <a:p>
            <a:pPr algn="ctr"/>
            <a:endParaRPr lang="en-US" sz="1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9" name="Picture 7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3937" y="2334515"/>
            <a:ext cx="318381" cy="202049"/>
          </a:xfrm>
          <a:prstGeom prst="rect">
            <a:avLst/>
          </a:prstGeom>
        </p:spPr>
      </p:pic>
      <p:sp>
        <p:nvSpPr>
          <p:cNvPr id="80" name="Flowchart: Summing Junction 79"/>
          <p:cNvSpPr/>
          <p:nvPr/>
        </p:nvSpPr>
        <p:spPr>
          <a:xfrm>
            <a:off x="7288553" y="2092364"/>
            <a:ext cx="428643" cy="428643"/>
          </a:xfrm>
          <a:prstGeom prst="flowChartSummingJunction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1" name="Flowchart: Summing Junction 80"/>
          <p:cNvSpPr/>
          <p:nvPr/>
        </p:nvSpPr>
        <p:spPr>
          <a:xfrm>
            <a:off x="8268308" y="2092364"/>
            <a:ext cx="428643" cy="428643"/>
          </a:xfrm>
          <a:prstGeom prst="flowChartSummingJunction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2" name="Straight Arrow Connector 81"/>
          <p:cNvCxnSpPr>
            <a:stCxn id="77" idx="3"/>
            <a:endCxn id="76" idx="1"/>
          </p:cNvCxnSpPr>
          <p:nvPr/>
        </p:nvCxnSpPr>
        <p:spPr>
          <a:xfrm>
            <a:off x="3553237" y="2306685"/>
            <a:ext cx="55111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>
            <a:stCxn id="76" idx="3"/>
            <a:endCxn id="78" idx="1"/>
          </p:cNvCxnSpPr>
          <p:nvPr/>
        </p:nvCxnSpPr>
        <p:spPr>
          <a:xfrm>
            <a:off x="5267808" y="2306685"/>
            <a:ext cx="54992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>
            <a:stCxn id="78" idx="3"/>
            <a:endCxn id="80" idx="2"/>
          </p:cNvCxnSpPr>
          <p:nvPr/>
        </p:nvCxnSpPr>
        <p:spPr>
          <a:xfrm>
            <a:off x="6736254" y="2306685"/>
            <a:ext cx="55229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>
            <a:stCxn id="80" idx="6"/>
            <a:endCxn id="81" idx="2"/>
          </p:cNvCxnSpPr>
          <p:nvPr/>
        </p:nvCxnSpPr>
        <p:spPr>
          <a:xfrm>
            <a:off x="7717196" y="2306685"/>
            <a:ext cx="55111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>
            <a:stCxn id="81" idx="6"/>
            <a:endCxn id="73" idx="2"/>
          </p:cNvCxnSpPr>
          <p:nvPr/>
        </p:nvCxnSpPr>
        <p:spPr>
          <a:xfrm flipV="1">
            <a:off x="8696951" y="2305600"/>
            <a:ext cx="552337" cy="108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/>
          <p:nvPr/>
        </p:nvCxnSpPr>
        <p:spPr>
          <a:xfrm>
            <a:off x="2084791" y="2306685"/>
            <a:ext cx="54992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>
            <a:stCxn id="73" idx="6"/>
          </p:cNvCxnSpPr>
          <p:nvPr/>
        </p:nvCxnSpPr>
        <p:spPr>
          <a:xfrm>
            <a:off x="9675481" y="2305600"/>
            <a:ext cx="552337" cy="108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9" name="Picture 8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2680" y="2747600"/>
            <a:ext cx="399200" cy="170211"/>
          </a:xfrm>
          <a:prstGeom prst="rect">
            <a:avLst/>
          </a:prstGeom>
        </p:spPr>
      </p:pic>
      <p:pic>
        <p:nvPicPr>
          <p:cNvPr id="90" name="Picture 8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5277" y="2747600"/>
            <a:ext cx="254704" cy="173885"/>
          </a:xfrm>
          <a:prstGeom prst="rect">
            <a:avLst/>
          </a:prstGeom>
        </p:spPr>
      </p:pic>
      <p:pic>
        <p:nvPicPr>
          <p:cNvPr id="91" name="Picture 90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3602" y="2747600"/>
            <a:ext cx="357566" cy="202050"/>
          </a:xfrm>
          <a:prstGeom prst="rect">
            <a:avLst/>
          </a:prstGeom>
        </p:spPr>
      </p:pic>
      <p:cxnSp>
        <p:nvCxnSpPr>
          <p:cNvPr id="92" name="Straight Arrow Connector 91"/>
          <p:cNvCxnSpPr>
            <a:stCxn id="89" idx="0"/>
            <a:endCxn id="80" idx="4"/>
          </p:cNvCxnSpPr>
          <p:nvPr/>
        </p:nvCxnSpPr>
        <p:spPr>
          <a:xfrm flipV="1">
            <a:off x="7502280" y="2521007"/>
            <a:ext cx="594" cy="22659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>
            <a:stCxn id="90" idx="0"/>
            <a:endCxn id="81" idx="4"/>
          </p:cNvCxnSpPr>
          <p:nvPr/>
        </p:nvCxnSpPr>
        <p:spPr>
          <a:xfrm flipV="1">
            <a:off x="8482629" y="2521007"/>
            <a:ext cx="0" cy="22659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>
            <a:stCxn id="91" idx="0"/>
            <a:endCxn id="73" idx="4"/>
          </p:cNvCxnSpPr>
          <p:nvPr/>
        </p:nvCxnSpPr>
        <p:spPr>
          <a:xfrm flipV="1">
            <a:off x="9462384" y="2518697"/>
            <a:ext cx="0" cy="22890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5" name="Picture 9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867" y="2205660"/>
            <a:ext cx="304910" cy="202050"/>
          </a:xfrm>
          <a:prstGeom prst="rect">
            <a:avLst/>
          </a:prstGeom>
        </p:spPr>
      </p:pic>
      <p:pic>
        <p:nvPicPr>
          <p:cNvPr id="96" name="Picture 95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9900" y="2236273"/>
            <a:ext cx="115107" cy="140822"/>
          </a:xfrm>
          <a:prstGeom prst="rect">
            <a:avLst/>
          </a:prstGeom>
        </p:spPr>
      </p:pic>
      <p:sp>
        <p:nvSpPr>
          <p:cNvPr id="97" name="Rectangle 96"/>
          <p:cNvSpPr/>
          <p:nvPr/>
        </p:nvSpPr>
        <p:spPr>
          <a:xfrm>
            <a:off x="1535539" y="2410791"/>
            <a:ext cx="854238" cy="2965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Data Bits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2" name="Picture 71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594" y="2036512"/>
            <a:ext cx="297563" cy="202050"/>
          </a:xfrm>
          <a:prstGeom prst="rect">
            <a:avLst/>
          </a:prstGeom>
        </p:spPr>
      </p:pic>
      <p:sp>
        <p:nvSpPr>
          <p:cNvPr id="45" name="Rectangle 44"/>
          <p:cNvSpPr/>
          <p:nvPr/>
        </p:nvSpPr>
        <p:spPr>
          <a:xfrm>
            <a:off x="4933760" y="1284865"/>
            <a:ext cx="121802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Transmitted</a:t>
            </a:r>
          </a:p>
          <a:p>
            <a:pPr algn="ctr"/>
            <a:r>
              <a:rPr lang="en-US" sz="16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Signal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190088" y="1414208"/>
            <a:ext cx="12774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Transmitter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3" name="Rectangle 112"/>
          <p:cNvSpPr/>
          <p:nvPr/>
        </p:nvSpPr>
        <p:spPr>
          <a:xfrm>
            <a:off x="7098539" y="1421610"/>
            <a:ext cx="179794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Distortions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347235" y="4735131"/>
            <a:ext cx="6389018" cy="1619676"/>
            <a:chOff x="1752600" y="1903499"/>
            <a:chExt cx="8659304" cy="2195215"/>
          </a:xfrm>
        </p:grpSpPr>
        <p:sp>
          <p:nvSpPr>
            <p:cNvPr id="32" name="Rectangle 31"/>
            <p:cNvSpPr/>
            <p:nvPr/>
          </p:nvSpPr>
          <p:spPr>
            <a:xfrm>
              <a:off x="4267200" y="2350725"/>
              <a:ext cx="1066800" cy="5935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  <a:latin typeface="Times New Roman"/>
                  <a:cs typeface="Times New Roman"/>
                </a:rPr>
                <a:t>Preamble</a:t>
              </a:r>
              <a:endParaRPr lang="en-US" sz="1200" dirty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5333009" y="2350724"/>
              <a:ext cx="762000" cy="5935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  <a:latin typeface="Times New Roman"/>
                  <a:cs typeface="Times New Roman"/>
                </a:rPr>
                <a:t>ASM</a:t>
              </a:r>
              <a:endParaRPr lang="en-US" sz="1200" dirty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6096000" y="2350724"/>
              <a:ext cx="1828800" cy="5935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  <a:latin typeface="Times New Roman"/>
                  <a:cs typeface="Times New Roman"/>
                </a:rPr>
                <a:t>Data</a:t>
              </a:r>
              <a:endParaRPr lang="en-US" sz="1200" dirty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cxnSp>
          <p:nvCxnSpPr>
            <p:cNvPr id="35" name="Straight Arrow Connector 34"/>
            <p:cNvCxnSpPr/>
            <p:nvPr/>
          </p:nvCxnSpPr>
          <p:spPr>
            <a:xfrm flipV="1">
              <a:off x="4267200" y="2285999"/>
              <a:ext cx="1066800" cy="1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/>
            <p:nvPr/>
          </p:nvCxnSpPr>
          <p:spPr>
            <a:xfrm flipV="1">
              <a:off x="5330628" y="2285998"/>
              <a:ext cx="766763" cy="2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/>
            <p:nvPr/>
          </p:nvCxnSpPr>
          <p:spPr>
            <a:xfrm>
              <a:off x="6098382" y="2285999"/>
              <a:ext cx="1824037" cy="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Rectangle 37"/>
            <p:cNvSpPr/>
            <p:nvPr/>
          </p:nvSpPr>
          <p:spPr>
            <a:xfrm>
              <a:off x="4341406" y="1903499"/>
              <a:ext cx="918389" cy="30118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 smtClean="0">
                  <a:latin typeface="Times New Roman"/>
                  <a:cs typeface="Times New Roman"/>
                </a:rPr>
                <a:t>128 bits</a:t>
              </a:r>
              <a:endParaRPr lang="en-US" sz="1200" dirty="0">
                <a:latin typeface="Times New Roman"/>
                <a:cs typeface="Times New Roman"/>
              </a:endParaRP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5387897" y="1903499"/>
              <a:ext cx="652224" cy="30118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200" dirty="0" smtClean="0">
                  <a:latin typeface="Times New Roman"/>
                  <a:cs typeface="Times New Roman"/>
                </a:rPr>
                <a:t>64 bits</a:t>
              </a:r>
              <a:endParaRPr lang="en-US" sz="1200" dirty="0">
                <a:latin typeface="Times New Roman"/>
                <a:cs typeface="Times New Roman"/>
              </a:endParaRP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6600623" y="1903499"/>
              <a:ext cx="819552" cy="30118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200" dirty="0" smtClean="0">
                  <a:latin typeface="Times New Roman"/>
                  <a:cs typeface="Times New Roman"/>
                </a:rPr>
                <a:t>6144 bits</a:t>
              </a:r>
              <a:endParaRPr lang="en-US" sz="1200" dirty="0">
                <a:latin typeface="Times New Roman"/>
                <a:cs typeface="Times New Roman"/>
              </a:endParaRPr>
            </a:p>
          </p:txBody>
        </p:sp>
        <p:cxnSp>
          <p:nvCxnSpPr>
            <p:cNvPr id="41" name="Straight Arrow Connector 40"/>
            <p:cNvCxnSpPr/>
            <p:nvPr/>
          </p:nvCxnSpPr>
          <p:spPr>
            <a:xfrm flipV="1">
              <a:off x="4267200" y="3047999"/>
              <a:ext cx="3657600" cy="1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Rectangle 41"/>
            <p:cNvSpPr/>
            <p:nvPr/>
          </p:nvSpPr>
          <p:spPr>
            <a:xfrm>
              <a:off x="5257800" y="2983468"/>
              <a:ext cx="1676400" cy="30118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 smtClean="0">
                  <a:latin typeface="Times New Roman"/>
                  <a:cs typeface="Times New Roman"/>
                </a:rPr>
                <a:t>6336 bits</a:t>
              </a:r>
              <a:endParaRPr lang="en-US" sz="1200" dirty="0">
                <a:latin typeface="Times New Roman"/>
                <a:cs typeface="Times New Roman"/>
              </a:endParaRP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3339052" y="3505201"/>
              <a:ext cx="1066800" cy="5935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  <a:latin typeface="Times New Roman"/>
                  <a:cs typeface="Times New Roman"/>
                </a:rPr>
                <a:t>Preamble</a:t>
              </a:r>
              <a:endParaRPr lang="en-US" sz="1200" dirty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4405852" y="3505201"/>
              <a:ext cx="762000" cy="5935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  <a:latin typeface="Times New Roman"/>
                  <a:cs typeface="Times New Roman"/>
                </a:rPr>
                <a:t>ASM</a:t>
              </a:r>
              <a:endParaRPr lang="en-US" sz="1200" dirty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5167852" y="3505201"/>
              <a:ext cx="1828800" cy="5935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  <a:latin typeface="Times New Roman"/>
                  <a:cs typeface="Times New Roman"/>
                </a:rPr>
                <a:t>Data</a:t>
              </a:r>
              <a:endParaRPr lang="en-US" sz="1200" dirty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6996652" y="3505201"/>
              <a:ext cx="1066800" cy="5935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  <a:latin typeface="Times New Roman"/>
                  <a:cs typeface="Times New Roman"/>
                </a:rPr>
                <a:t>Preamble</a:t>
              </a:r>
              <a:endParaRPr lang="en-US" sz="1200" dirty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8063452" y="3505201"/>
              <a:ext cx="762000" cy="5935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  <a:latin typeface="Times New Roman"/>
                  <a:cs typeface="Times New Roman"/>
                </a:rPr>
                <a:t>ASM</a:t>
              </a:r>
              <a:endParaRPr lang="en-US" sz="1200" dirty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49" name="Document 10 1"/>
            <p:cNvSpPr/>
            <p:nvPr/>
          </p:nvSpPr>
          <p:spPr>
            <a:xfrm rot="16200000">
              <a:off x="9176395" y="3154257"/>
              <a:ext cx="593514" cy="1295400"/>
            </a:xfrm>
            <a:prstGeom prst="flowChartDocument">
              <a:avLst/>
            </a:prstGeom>
            <a:solidFill>
              <a:schemeClr val="bg1">
                <a:lumMod val="95000"/>
              </a:schemeClr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9214145" y="3617291"/>
              <a:ext cx="518015" cy="30118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200" dirty="0" smtClean="0">
                  <a:latin typeface="Times New Roman"/>
                  <a:cs typeface="Times New Roman"/>
                </a:rPr>
                <a:t>Data</a:t>
              </a:r>
              <a:endParaRPr lang="en-US" sz="1200" dirty="0">
                <a:latin typeface="Times New Roman"/>
                <a:cs typeface="Times New Roman"/>
              </a:endParaRPr>
            </a:p>
          </p:txBody>
        </p:sp>
        <p:sp>
          <p:nvSpPr>
            <p:cNvPr id="51" name="Document 10 1"/>
            <p:cNvSpPr/>
            <p:nvPr/>
          </p:nvSpPr>
          <p:spPr>
            <a:xfrm rot="5400000" flipH="1">
              <a:off x="2394595" y="3154257"/>
              <a:ext cx="593514" cy="1295400"/>
            </a:xfrm>
            <a:prstGeom prst="flowChartDocument">
              <a:avLst/>
            </a:prstGeom>
            <a:solidFill>
              <a:schemeClr val="bg1">
                <a:lumMod val="95000"/>
              </a:schemeClr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2432345" y="3617291"/>
              <a:ext cx="518015" cy="30118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200" dirty="0" smtClean="0">
                  <a:latin typeface="Times New Roman"/>
                  <a:cs typeface="Times New Roman"/>
                </a:rPr>
                <a:t>Data</a:t>
              </a:r>
              <a:endParaRPr lang="en-US" sz="1200" dirty="0">
                <a:latin typeface="Times New Roman"/>
                <a:cs typeface="Times New Roman"/>
              </a:endParaRPr>
            </a:p>
          </p:txBody>
        </p:sp>
        <p:pic>
          <p:nvPicPr>
            <p:cNvPr id="53" name="Picture 52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52600" y="3783464"/>
              <a:ext cx="252952" cy="27429"/>
            </a:xfrm>
            <a:prstGeom prst="rect">
              <a:avLst/>
            </a:prstGeom>
          </p:spPr>
        </p:pic>
        <p:pic>
          <p:nvPicPr>
            <p:cNvPr id="54" name="Picture 53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58952" y="3801368"/>
              <a:ext cx="252952" cy="27429"/>
            </a:xfrm>
            <a:prstGeom prst="rect">
              <a:avLst/>
            </a:prstGeom>
          </p:spPr>
        </p:pic>
      </p:grpSp>
      <p:cxnSp>
        <p:nvCxnSpPr>
          <p:cNvPr id="55" name="Straight Connector 54"/>
          <p:cNvCxnSpPr/>
          <p:nvPr/>
        </p:nvCxnSpPr>
        <p:spPr>
          <a:xfrm>
            <a:off x="3116580" y="2917811"/>
            <a:ext cx="390666" cy="178761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/>
          <p:cNvSpPr/>
          <p:nvPr/>
        </p:nvSpPr>
        <p:spPr>
          <a:xfrm>
            <a:off x="457200" y="2476500"/>
            <a:ext cx="99212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PN11</a:t>
            </a:r>
          </a:p>
          <a:p>
            <a:pPr algn="ctr"/>
            <a:r>
              <a:rPr lang="en-US" sz="16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Sequence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7" name="Straight Connector 56"/>
          <p:cNvCxnSpPr>
            <a:stCxn id="56" idx="3"/>
          </p:cNvCxnSpPr>
          <p:nvPr/>
        </p:nvCxnSpPr>
        <p:spPr>
          <a:xfrm flipV="1">
            <a:off x="1449321" y="2306684"/>
            <a:ext cx="450579" cy="46220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4001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- PAQ Project</a:t>
            </a:r>
          </a:p>
        </p:txBody>
      </p:sp>
      <p:sp>
        <p:nvSpPr>
          <p:cNvPr id="73" name="Flowchart: Or 72"/>
          <p:cNvSpPr/>
          <p:nvPr/>
        </p:nvSpPr>
        <p:spPr>
          <a:xfrm>
            <a:off x="9249288" y="2092504"/>
            <a:ext cx="426193" cy="426193"/>
          </a:xfrm>
          <a:prstGeom prst="flowChartOr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74" name="Rectangle 73"/>
          <p:cNvSpPr/>
          <p:nvPr/>
        </p:nvSpPr>
        <p:spPr>
          <a:xfrm>
            <a:off x="3900729" y="3628343"/>
            <a:ext cx="433609" cy="4044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75" name="Rectangle 74"/>
          <p:cNvSpPr/>
          <p:nvPr/>
        </p:nvSpPr>
        <p:spPr>
          <a:xfrm>
            <a:off x="10222852" y="2104479"/>
            <a:ext cx="433609" cy="4044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76" name="Rectangle 75"/>
          <p:cNvSpPr/>
          <p:nvPr/>
        </p:nvSpPr>
        <p:spPr>
          <a:xfrm>
            <a:off x="4104349" y="1847425"/>
            <a:ext cx="1163459" cy="91852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SOQPSK-TG</a:t>
            </a:r>
          </a:p>
          <a:p>
            <a:pPr algn="ctr"/>
            <a:r>
              <a:rPr lang="en-US" sz="1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Modulator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2634716" y="1847425"/>
            <a:ext cx="918520" cy="91852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iNET</a:t>
            </a:r>
            <a:endParaRPr lang="en-US" sz="160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1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Packet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5817733" y="1847425"/>
            <a:ext cx="918520" cy="91852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Channel</a:t>
            </a:r>
          </a:p>
          <a:p>
            <a:pPr algn="ctr"/>
            <a:endParaRPr lang="en-US" sz="1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9" name="Picture 7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3937" y="2334515"/>
            <a:ext cx="318381" cy="202049"/>
          </a:xfrm>
          <a:prstGeom prst="rect">
            <a:avLst/>
          </a:prstGeom>
        </p:spPr>
      </p:pic>
      <p:sp>
        <p:nvSpPr>
          <p:cNvPr id="80" name="Flowchart: Summing Junction 79"/>
          <p:cNvSpPr/>
          <p:nvPr/>
        </p:nvSpPr>
        <p:spPr>
          <a:xfrm>
            <a:off x="7288553" y="2092364"/>
            <a:ext cx="428643" cy="428643"/>
          </a:xfrm>
          <a:prstGeom prst="flowChartSummingJunction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1" name="Flowchart: Summing Junction 80"/>
          <p:cNvSpPr/>
          <p:nvPr/>
        </p:nvSpPr>
        <p:spPr>
          <a:xfrm>
            <a:off x="8268308" y="2092364"/>
            <a:ext cx="428643" cy="428643"/>
          </a:xfrm>
          <a:prstGeom prst="flowChartSummingJunction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2" name="Straight Arrow Connector 81"/>
          <p:cNvCxnSpPr>
            <a:stCxn id="77" idx="3"/>
            <a:endCxn id="76" idx="1"/>
          </p:cNvCxnSpPr>
          <p:nvPr/>
        </p:nvCxnSpPr>
        <p:spPr>
          <a:xfrm>
            <a:off x="3553237" y="2306685"/>
            <a:ext cx="55111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>
            <a:stCxn id="76" idx="3"/>
            <a:endCxn id="78" idx="1"/>
          </p:cNvCxnSpPr>
          <p:nvPr/>
        </p:nvCxnSpPr>
        <p:spPr>
          <a:xfrm>
            <a:off x="5267808" y="2306685"/>
            <a:ext cx="54992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>
            <a:stCxn id="78" idx="3"/>
            <a:endCxn id="80" idx="2"/>
          </p:cNvCxnSpPr>
          <p:nvPr/>
        </p:nvCxnSpPr>
        <p:spPr>
          <a:xfrm>
            <a:off x="6736254" y="2306685"/>
            <a:ext cx="55229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>
            <a:stCxn id="80" idx="6"/>
            <a:endCxn id="81" idx="2"/>
          </p:cNvCxnSpPr>
          <p:nvPr/>
        </p:nvCxnSpPr>
        <p:spPr>
          <a:xfrm>
            <a:off x="7717196" y="2306685"/>
            <a:ext cx="55111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>
            <a:stCxn id="81" idx="6"/>
            <a:endCxn id="73" idx="2"/>
          </p:cNvCxnSpPr>
          <p:nvPr/>
        </p:nvCxnSpPr>
        <p:spPr>
          <a:xfrm flipV="1">
            <a:off x="8696951" y="2305600"/>
            <a:ext cx="552337" cy="108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/>
          <p:nvPr/>
        </p:nvCxnSpPr>
        <p:spPr>
          <a:xfrm>
            <a:off x="2084791" y="2306685"/>
            <a:ext cx="54992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>
            <a:stCxn id="73" idx="6"/>
          </p:cNvCxnSpPr>
          <p:nvPr/>
        </p:nvCxnSpPr>
        <p:spPr>
          <a:xfrm>
            <a:off x="9675481" y="2305600"/>
            <a:ext cx="552337" cy="108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9" name="Picture 8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2680" y="2747600"/>
            <a:ext cx="399200" cy="170211"/>
          </a:xfrm>
          <a:prstGeom prst="rect">
            <a:avLst/>
          </a:prstGeom>
        </p:spPr>
      </p:pic>
      <p:pic>
        <p:nvPicPr>
          <p:cNvPr id="90" name="Picture 8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5277" y="2747600"/>
            <a:ext cx="254704" cy="173885"/>
          </a:xfrm>
          <a:prstGeom prst="rect">
            <a:avLst/>
          </a:prstGeom>
        </p:spPr>
      </p:pic>
      <p:pic>
        <p:nvPicPr>
          <p:cNvPr id="91" name="Picture 90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3602" y="2747600"/>
            <a:ext cx="357566" cy="202050"/>
          </a:xfrm>
          <a:prstGeom prst="rect">
            <a:avLst/>
          </a:prstGeom>
        </p:spPr>
      </p:pic>
      <p:cxnSp>
        <p:nvCxnSpPr>
          <p:cNvPr id="92" name="Straight Arrow Connector 91"/>
          <p:cNvCxnSpPr>
            <a:stCxn id="89" idx="0"/>
            <a:endCxn id="80" idx="4"/>
          </p:cNvCxnSpPr>
          <p:nvPr/>
        </p:nvCxnSpPr>
        <p:spPr>
          <a:xfrm flipV="1">
            <a:off x="7502280" y="2521007"/>
            <a:ext cx="594" cy="22659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>
            <a:stCxn id="90" idx="0"/>
            <a:endCxn id="81" idx="4"/>
          </p:cNvCxnSpPr>
          <p:nvPr/>
        </p:nvCxnSpPr>
        <p:spPr>
          <a:xfrm flipV="1">
            <a:off x="8482629" y="2521007"/>
            <a:ext cx="0" cy="22659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>
            <a:stCxn id="91" idx="0"/>
            <a:endCxn id="73" idx="4"/>
          </p:cNvCxnSpPr>
          <p:nvPr/>
        </p:nvCxnSpPr>
        <p:spPr>
          <a:xfrm flipV="1">
            <a:off x="9462384" y="2518697"/>
            <a:ext cx="0" cy="22890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5" name="Picture 9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867" y="2205660"/>
            <a:ext cx="304910" cy="202050"/>
          </a:xfrm>
          <a:prstGeom prst="rect">
            <a:avLst/>
          </a:prstGeom>
        </p:spPr>
      </p:pic>
      <p:pic>
        <p:nvPicPr>
          <p:cNvPr id="96" name="Picture 95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9900" y="2236273"/>
            <a:ext cx="115107" cy="140822"/>
          </a:xfrm>
          <a:prstGeom prst="rect">
            <a:avLst/>
          </a:prstGeom>
        </p:spPr>
      </p:pic>
      <p:sp>
        <p:nvSpPr>
          <p:cNvPr id="97" name="Rectangle 96"/>
          <p:cNvSpPr/>
          <p:nvPr/>
        </p:nvSpPr>
        <p:spPr>
          <a:xfrm>
            <a:off x="1535539" y="2410791"/>
            <a:ext cx="854238" cy="2965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Data Bits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8" name="Rectangle 97"/>
          <p:cNvSpPr/>
          <p:nvPr/>
        </p:nvSpPr>
        <p:spPr>
          <a:xfrm>
            <a:off x="4877865" y="3372731"/>
            <a:ext cx="1249380" cy="91852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Down-Convert &amp;</a:t>
            </a:r>
          </a:p>
          <a:p>
            <a:pPr algn="ctr"/>
            <a:r>
              <a:rPr lang="en-US" sz="1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Filter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9" name="Straight Arrow Connector 98"/>
          <p:cNvCxnSpPr/>
          <p:nvPr/>
        </p:nvCxnSpPr>
        <p:spPr>
          <a:xfrm>
            <a:off x="6127245" y="3831991"/>
            <a:ext cx="55111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/>
          <p:nvPr/>
        </p:nvCxnSpPr>
        <p:spPr>
          <a:xfrm>
            <a:off x="4326676" y="3831991"/>
            <a:ext cx="54992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Rectangle 100"/>
          <p:cNvSpPr/>
          <p:nvPr/>
        </p:nvSpPr>
        <p:spPr>
          <a:xfrm>
            <a:off x="3601668" y="3915854"/>
            <a:ext cx="103096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Received Signal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" name="Picture 101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5078" y="3729523"/>
            <a:ext cx="304910" cy="202050"/>
          </a:xfrm>
          <a:prstGeom prst="rect">
            <a:avLst/>
          </a:prstGeom>
        </p:spPr>
      </p:pic>
      <p:cxnSp>
        <p:nvCxnSpPr>
          <p:cNvPr id="107" name="Elbow Connector 106"/>
          <p:cNvCxnSpPr>
            <a:stCxn id="75" idx="2"/>
            <a:endCxn id="74" idx="0"/>
          </p:cNvCxnSpPr>
          <p:nvPr/>
        </p:nvCxnSpPr>
        <p:spPr>
          <a:xfrm rot="5400000">
            <a:off x="6718869" y="-92445"/>
            <a:ext cx="1119454" cy="6322123"/>
          </a:xfrm>
          <a:prstGeom prst="bentConnector3">
            <a:avLst/>
          </a:prstGeom>
          <a:ln w="12700">
            <a:solidFill>
              <a:schemeClr val="tx1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Rectangle 107"/>
          <p:cNvSpPr/>
          <p:nvPr/>
        </p:nvSpPr>
        <p:spPr>
          <a:xfrm>
            <a:off x="4411266" y="3509691"/>
            <a:ext cx="380742" cy="2965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RF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9" name="Rectangle 108"/>
          <p:cNvSpPr/>
          <p:nvPr/>
        </p:nvSpPr>
        <p:spPr>
          <a:xfrm>
            <a:off x="6241912" y="3513880"/>
            <a:ext cx="321777" cy="2965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2" name="Picture 71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594" y="2036512"/>
            <a:ext cx="297563" cy="202050"/>
          </a:xfrm>
          <a:prstGeom prst="rect">
            <a:avLst/>
          </a:prstGeom>
        </p:spPr>
      </p:pic>
      <p:sp>
        <p:nvSpPr>
          <p:cNvPr id="45" name="Rectangle 44"/>
          <p:cNvSpPr/>
          <p:nvPr/>
        </p:nvSpPr>
        <p:spPr>
          <a:xfrm>
            <a:off x="4933760" y="1284865"/>
            <a:ext cx="121802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Transmitted</a:t>
            </a:r>
          </a:p>
          <a:p>
            <a:pPr algn="ctr"/>
            <a:r>
              <a:rPr lang="en-US" sz="16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Signal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190088" y="1414208"/>
            <a:ext cx="12774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Transmitter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3" name="Rectangle 112"/>
          <p:cNvSpPr/>
          <p:nvPr/>
        </p:nvSpPr>
        <p:spPr>
          <a:xfrm>
            <a:off x="7098539" y="1421610"/>
            <a:ext cx="179794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Distortions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4601637" y="4431268"/>
            <a:ext cx="179794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Receiver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1" name="Group 40"/>
          <p:cNvGrpSpPr/>
          <p:nvPr/>
        </p:nvGrpSpPr>
        <p:grpSpPr>
          <a:xfrm>
            <a:off x="347235" y="4735131"/>
            <a:ext cx="6389018" cy="1619676"/>
            <a:chOff x="1752600" y="1903499"/>
            <a:chExt cx="8659304" cy="2195215"/>
          </a:xfrm>
        </p:grpSpPr>
        <p:sp>
          <p:nvSpPr>
            <p:cNvPr id="42" name="Rectangle 41"/>
            <p:cNvSpPr/>
            <p:nvPr/>
          </p:nvSpPr>
          <p:spPr>
            <a:xfrm>
              <a:off x="4267200" y="2350725"/>
              <a:ext cx="1066800" cy="5935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  <a:latin typeface="Times New Roman"/>
                  <a:cs typeface="Times New Roman"/>
                </a:rPr>
                <a:t>Preamble</a:t>
              </a:r>
              <a:endParaRPr lang="en-US" sz="1200" dirty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5333009" y="2350724"/>
              <a:ext cx="762000" cy="5935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  <a:latin typeface="Times New Roman"/>
                  <a:cs typeface="Times New Roman"/>
                </a:rPr>
                <a:t>ASM</a:t>
              </a:r>
              <a:endParaRPr lang="en-US" sz="1200" dirty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6096000" y="2350724"/>
              <a:ext cx="1828800" cy="5935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  <a:latin typeface="Times New Roman"/>
                  <a:cs typeface="Times New Roman"/>
                </a:rPr>
                <a:t>Data</a:t>
              </a:r>
              <a:endParaRPr lang="en-US" sz="1200" dirty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cxnSp>
          <p:nvCxnSpPr>
            <p:cNvPr id="46" name="Straight Arrow Connector 45"/>
            <p:cNvCxnSpPr/>
            <p:nvPr/>
          </p:nvCxnSpPr>
          <p:spPr>
            <a:xfrm flipV="1">
              <a:off x="4267200" y="2285999"/>
              <a:ext cx="1066800" cy="1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/>
            <p:nvPr/>
          </p:nvCxnSpPr>
          <p:spPr>
            <a:xfrm flipV="1">
              <a:off x="5330628" y="2285998"/>
              <a:ext cx="766763" cy="2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/>
            <p:cNvCxnSpPr/>
            <p:nvPr/>
          </p:nvCxnSpPr>
          <p:spPr>
            <a:xfrm>
              <a:off x="6098382" y="2285999"/>
              <a:ext cx="1824037" cy="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ctangle 49"/>
            <p:cNvSpPr/>
            <p:nvPr/>
          </p:nvSpPr>
          <p:spPr>
            <a:xfrm>
              <a:off x="4341406" y="1903499"/>
              <a:ext cx="918389" cy="30118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 smtClean="0">
                  <a:latin typeface="Times New Roman"/>
                  <a:cs typeface="Times New Roman"/>
                </a:rPr>
                <a:t>128 bits</a:t>
              </a:r>
              <a:endParaRPr lang="en-US" sz="1200" dirty="0">
                <a:latin typeface="Times New Roman"/>
                <a:cs typeface="Times New Roman"/>
              </a:endParaRP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5387897" y="1903499"/>
              <a:ext cx="652224" cy="30118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200" dirty="0" smtClean="0">
                  <a:latin typeface="Times New Roman"/>
                  <a:cs typeface="Times New Roman"/>
                </a:rPr>
                <a:t>64 bits</a:t>
              </a:r>
              <a:endParaRPr lang="en-US" sz="1200" dirty="0">
                <a:latin typeface="Times New Roman"/>
                <a:cs typeface="Times New Roman"/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6600623" y="1903499"/>
              <a:ext cx="819552" cy="30118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200" dirty="0" smtClean="0">
                  <a:latin typeface="Times New Roman"/>
                  <a:cs typeface="Times New Roman"/>
                </a:rPr>
                <a:t>6144 bits</a:t>
              </a:r>
              <a:endParaRPr lang="en-US" sz="1200" dirty="0">
                <a:latin typeface="Times New Roman"/>
                <a:cs typeface="Times New Roman"/>
              </a:endParaRPr>
            </a:p>
          </p:txBody>
        </p:sp>
        <p:cxnSp>
          <p:nvCxnSpPr>
            <p:cNvPr id="53" name="Straight Arrow Connector 52"/>
            <p:cNvCxnSpPr/>
            <p:nvPr/>
          </p:nvCxnSpPr>
          <p:spPr>
            <a:xfrm flipV="1">
              <a:off x="4267200" y="3047999"/>
              <a:ext cx="3657600" cy="1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Rectangle 53"/>
            <p:cNvSpPr/>
            <p:nvPr/>
          </p:nvSpPr>
          <p:spPr>
            <a:xfrm>
              <a:off x="5257800" y="2983468"/>
              <a:ext cx="1676400" cy="30118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 smtClean="0">
                  <a:latin typeface="Times New Roman"/>
                  <a:cs typeface="Times New Roman"/>
                </a:rPr>
                <a:t>6336 bits</a:t>
              </a:r>
              <a:endParaRPr lang="en-US" sz="1200" dirty="0">
                <a:latin typeface="Times New Roman"/>
                <a:cs typeface="Times New Roman"/>
              </a:endParaRPr>
            </a:p>
          </p:txBody>
        </p:sp>
        <p:sp>
          <p:nvSpPr>
            <p:cNvPr id="55" name="Rectangle 54"/>
            <p:cNvSpPr/>
            <p:nvPr/>
          </p:nvSpPr>
          <p:spPr>
            <a:xfrm>
              <a:off x="3339052" y="3505201"/>
              <a:ext cx="1066800" cy="5935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  <a:latin typeface="Times New Roman"/>
                  <a:cs typeface="Times New Roman"/>
                </a:rPr>
                <a:t>Preamble</a:t>
              </a:r>
              <a:endParaRPr lang="en-US" sz="1200" dirty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56" name="Rectangle 55"/>
            <p:cNvSpPr/>
            <p:nvPr/>
          </p:nvSpPr>
          <p:spPr>
            <a:xfrm>
              <a:off x="4405852" y="3505201"/>
              <a:ext cx="762000" cy="5935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  <a:latin typeface="Times New Roman"/>
                  <a:cs typeface="Times New Roman"/>
                </a:rPr>
                <a:t>ASM</a:t>
              </a:r>
              <a:endParaRPr lang="en-US" sz="1200" dirty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5167852" y="3505201"/>
              <a:ext cx="1828800" cy="5935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  <a:latin typeface="Times New Roman"/>
                  <a:cs typeface="Times New Roman"/>
                </a:rPr>
                <a:t>Data</a:t>
              </a:r>
              <a:endParaRPr lang="en-US" sz="1200" dirty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6996652" y="3505201"/>
              <a:ext cx="1066800" cy="5935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  <a:latin typeface="Times New Roman"/>
                  <a:cs typeface="Times New Roman"/>
                </a:rPr>
                <a:t>Preamble</a:t>
              </a:r>
              <a:endParaRPr lang="en-US" sz="1200" dirty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8063452" y="3505201"/>
              <a:ext cx="762000" cy="5935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  <a:latin typeface="Times New Roman"/>
                  <a:cs typeface="Times New Roman"/>
                </a:rPr>
                <a:t>ASM</a:t>
              </a:r>
              <a:endParaRPr lang="en-US" sz="1200" dirty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60" name="Document 10 1"/>
            <p:cNvSpPr/>
            <p:nvPr/>
          </p:nvSpPr>
          <p:spPr>
            <a:xfrm rot="16200000">
              <a:off x="9176395" y="3154257"/>
              <a:ext cx="593514" cy="1295400"/>
            </a:xfrm>
            <a:prstGeom prst="flowChartDocument">
              <a:avLst/>
            </a:prstGeom>
            <a:solidFill>
              <a:schemeClr val="bg1">
                <a:lumMod val="95000"/>
              </a:schemeClr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61" name="Rectangle 60"/>
            <p:cNvSpPr/>
            <p:nvPr/>
          </p:nvSpPr>
          <p:spPr>
            <a:xfrm>
              <a:off x="9214145" y="3617291"/>
              <a:ext cx="518015" cy="30118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200" dirty="0" smtClean="0">
                  <a:latin typeface="Times New Roman"/>
                  <a:cs typeface="Times New Roman"/>
                </a:rPr>
                <a:t>Data</a:t>
              </a:r>
              <a:endParaRPr lang="en-US" sz="1200" dirty="0">
                <a:latin typeface="Times New Roman"/>
                <a:cs typeface="Times New Roman"/>
              </a:endParaRPr>
            </a:p>
          </p:txBody>
        </p:sp>
        <p:sp>
          <p:nvSpPr>
            <p:cNvPr id="62" name="Document 10 1"/>
            <p:cNvSpPr/>
            <p:nvPr/>
          </p:nvSpPr>
          <p:spPr>
            <a:xfrm rot="5400000" flipH="1">
              <a:off x="2394595" y="3154257"/>
              <a:ext cx="593514" cy="1295400"/>
            </a:xfrm>
            <a:prstGeom prst="flowChartDocument">
              <a:avLst/>
            </a:prstGeom>
            <a:solidFill>
              <a:schemeClr val="bg1">
                <a:lumMod val="95000"/>
              </a:schemeClr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63" name="Rectangle 62"/>
            <p:cNvSpPr/>
            <p:nvPr/>
          </p:nvSpPr>
          <p:spPr>
            <a:xfrm>
              <a:off x="2432345" y="3617291"/>
              <a:ext cx="518015" cy="30118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200" dirty="0" smtClean="0">
                  <a:latin typeface="Times New Roman"/>
                  <a:cs typeface="Times New Roman"/>
                </a:rPr>
                <a:t>Data</a:t>
              </a:r>
              <a:endParaRPr lang="en-US" sz="1200" dirty="0">
                <a:latin typeface="Times New Roman"/>
                <a:cs typeface="Times New Roman"/>
              </a:endParaRPr>
            </a:p>
          </p:txBody>
        </p:sp>
        <p:pic>
          <p:nvPicPr>
            <p:cNvPr id="64" name="Picture 63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52600" y="3783464"/>
              <a:ext cx="252952" cy="27429"/>
            </a:xfrm>
            <a:prstGeom prst="rect">
              <a:avLst/>
            </a:prstGeom>
          </p:spPr>
        </p:pic>
        <p:pic>
          <p:nvPicPr>
            <p:cNvPr id="65" name="Picture 64"/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58952" y="3801368"/>
              <a:ext cx="252952" cy="27429"/>
            </a:xfrm>
            <a:prstGeom prst="rect">
              <a:avLst/>
            </a:prstGeom>
          </p:spPr>
        </p:pic>
      </p:grpSp>
      <p:cxnSp>
        <p:nvCxnSpPr>
          <p:cNvPr id="66" name="Straight Connector 65"/>
          <p:cNvCxnSpPr/>
          <p:nvPr/>
        </p:nvCxnSpPr>
        <p:spPr>
          <a:xfrm>
            <a:off x="3116580" y="2917811"/>
            <a:ext cx="390666" cy="178761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/>
          <p:cNvSpPr/>
          <p:nvPr/>
        </p:nvSpPr>
        <p:spPr>
          <a:xfrm>
            <a:off x="457200" y="2476500"/>
            <a:ext cx="99212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PN11</a:t>
            </a:r>
          </a:p>
          <a:p>
            <a:pPr algn="ctr"/>
            <a:r>
              <a:rPr lang="en-US" sz="16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Sequence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8" name="Straight Connector 67"/>
          <p:cNvCxnSpPr>
            <a:stCxn id="67" idx="3"/>
          </p:cNvCxnSpPr>
          <p:nvPr/>
        </p:nvCxnSpPr>
        <p:spPr>
          <a:xfrm flipV="1">
            <a:off x="1449321" y="2306684"/>
            <a:ext cx="450579" cy="46220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143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- PAQ Project</a:t>
            </a:r>
          </a:p>
        </p:txBody>
      </p:sp>
      <p:sp>
        <p:nvSpPr>
          <p:cNvPr id="73" name="Flowchart: Or 72"/>
          <p:cNvSpPr/>
          <p:nvPr/>
        </p:nvSpPr>
        <p:spPr>
          <a:xfrm>
            <a:off x="9249288" y="2092504"/>
            <a:ext cx="426193" cy="426193"/>
          </a:xfrm>
          <a:prstGeom prst="flowChartOr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74" name="Rectangle 73"/>
          <p:cNvSpPr/>
          <p:nvPr/>
        </p:nvSpPr>
        <p:spPr>
          <a:xfrm>
            <a:off x="3900729" y="3628343"/>
            <a:ext cx="433609" cy="4044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75" name="Rectangle 74"/>
          <p:cNvSpPr/>
          <p:nvPr/>
        </p:nvSpPr>
        <p:spPr>
          <a:xfrm>
            <a:off x="10222852" y="2104479"/>
            <a:ext cx="433609" cy="4044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76" name="Rectangle 75"/>
          <p:cNvSpPr/>
          <p:nvPr/>
        </p:nvSpPr>
        <p:spPr>
          <a:xfrm>
            <a:off x="4104349" y="1847425"/>
            <a:ext cx="1163459" cy="91852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SOQPSK-TG</a:t>
            </a:r>
          </a:p>
          <a:p>
            <a:pPr algn="ctr"/>
            <a:r>
              <a:rPr lang="en-US" sz="1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Modulator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2634716" y="1847425"/>
            <a:ext cx="918520" cy="91852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iNET</a:t>
            </a:r>
            <a:endParaRPr lang="en-US" sz="160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1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Packet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5817733" y="1847425"/>
            <a:ext cx="918520" cy="91852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Channel</a:t>
            </a:r>
          </a:p>
          <a:p>
            <a:pPr algn="ctr"/>
            <a:endParaRPr lang="en-US" sz="1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9" name="Picture 7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3937" y="2334515"/>
            <a:ext cx="318381" cy="202049"/>
          </a:xfrm>
          <a:prstGeom prst="rect">
            <a:avLst/>
          </a:prstGeom>
        </p:spPr>
      </p:pic>
      <p:sp>
        <p:nvSpPr>
          <p:cNvPr id="80" name="Flowchart: Summing Junction 79"/>
          <p:cNvSpPr/>
          <p:nvPr/>
        </p:nvSpPr>
        <p:spPr>
          <a:xfrm>
            <a:off x="7288553" y="2092364"/>
            <a:ext cx="428643" cy="428643"/>
          </a:xfrm>
          <a:prstGeom prst="flowChartSummingJunction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1" name="Flowchart: Summing Junction 80"/>
          <p:cNvSpPr/>
          <p:nvPr/>
        </p:nvSpPr>
        <p:spPr>
          <a:xfrm>
            <a:off x="8268308" y="2092364"/>
            <a:ext cx="428643" cy="428643"/>
          </a:xfrm>
          <a:prstGeom prst="flowChartSummingJunction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2" name="Straight Arrow Connector 81"/>
          <p:cNvCxnSpPr>
            <a:stCxn id="77" idx="3"/>
            <a:endCxn id="76" idx="1"/>
          </p:cNvCxnSpPr>
          <p:nvPr/>
        </p:nvCxnSpPr>
        <p:spPr>
          <a:xfrm>
            <a:off x="3553237" y="2306685"/>
            <a:ext cx="55111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>
            <a:stCxn id="76" idx="3"/>
            <a:endCxn id="78" idx="1"/>
          </p:cNvCxnSpPr>
          <p:nvPr/>
        </p:nvCxnSpPr>
        <p:spPr>
          <a:xfrm>
            <a:off x="5267808" y="2306685"/>
            <a:ext cx="54992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>
            <a:stCxn id="78" idx="3"/>
            <a:endCxn id="80" idx="2"/>
          </p:cNvCxnSpPr>
          <p:nvPr/>
        </p:nvCxnSpPr>
        <p:spPr>
          <a:xfrm>
            <a:off x="6736254" y="2306685"/>
            <a:ext cx="55229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>
            <a:stCxn id="80" idx="6"/>
            <a:endCxn id="81" idx="2"/>
          </p:cNvCxnSpPr>
          <p:nvPr/>
        </p:nvCxnSpPr>
        <p:spPr>
          <a:xfrm>
            <a:off x="7717196" y="2306685"/>
            <a:ext cx="55111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>
            <a:stCxn id="81" idx="6"/>
            <a:endCxn id="73" idx="2"/>
          </p:cNvCxnSpPr>
          <p:nvPr/>
        </p:nvCxnSpPr>
        <p:spPr>
          <a:xfrm flipV="1">
            <a:off x="8696951" y="2305600"/>
            <a:ext cx="552337" cy="108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/>
          <p:nvPr/>
        </p:nvCxnSpPr>
        <p:spPr>
          <a:xfrm>
            <a:off x="2084791" y="2306685"/>
            <a:ext cx="54992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>
            <a:stCxn id="73" idx="6"/>
          </p:cNvCxnSpPr>
          <p:nvPr/>
        </p:nvCxnSpPr>
        <p:spPr>
          <a:xfrm>
            <a:off x="9675481" y="2305600"/>
            <a:ext cx="552337" cy="108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9" name="Picture 8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2680" y="2747600"/>
            <a:ext cx="399200" cy="170211"/>
          </a:xfrm>
          <a:prstGeom prst="rect">
            <a:avLst/>
          </a:prstGeom>
        </p:spPr>
      </p:pic>
      <p:pic>
        <p:nvPicPr>
          <p:cNvPr id="90" name="Picture 8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5277" y="2747600"/>
            <a:ext cx="254704" cy="173885"/>
          </a:xfrm>
          <a:prstGeom prst="rect">
            <a:avLst/>
          </a:prstGeom>
        </p:spPr>
      </p:pic>
      <p:pic>
        <p:nvPicPr>
          <p:cNvPr id="91" name="Picture 90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3602" y="2747600"/>
            <a:ext cx="357566" cy="202050"/>
          </a:xfrm>
          <a:prstGeom prst="rect">
            <a:avLst/>
          </a:prstGeom>
        </p:spPr>
      </p:pic>
      <p:cxnSp>
        <p:nvCxnSpPr>
          <p:cNvPr id="92" name="Straight Arrow Connector 91"/>
          <p:cNvCxnSpPr>
            <a:stCxn id="89" idx="0"/>
            <a:endCxn id="80" idx="4"/>
          </p:cNvCxnSpPr>
          <p:nvPr/>
        </p:nvCxnSpPr>
        <p:spPr>
          <a:xfrm flipV="1">
            <a:off x="7502280" y="2521007"/>
            <a:ext cx="594" cy="22659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>
            <a:stCxn id="90" idx="0"/>
            <a:endCxn id="81" idx="4"/>
          </p:cNvCxnSpPr>
          <p:nvPr/>
        </p:nvCxnSpPr>
        <p:spPr>
          <a:xfrm flipV="1">
            <a:off x="8482629" y="2521007"/>
            <a:ext cx="0" cy="22659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>
            <a:stCxn id="91" idx="0"/>
            <a:endCxn id="73" idx="4"/>
          </p:cNvCxnSpPr>
          <p:nvPr/>
        </p:nvCxnSpPr>
        <p:spPr>
          <a:xfrm flipV="1">
            <a:off x="9462384" y="2518697"/>
            <a:ext cx="0" cy="22890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5" name="Picture 9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867" y="2205660"/>
            <a:ext cx="304910" cy="202050"/>
          </a:xfrm>
          <a:prstGeom prst="rect">
            <a:avLst/>
          </a:prstGeom>
        </p:spPr>
      </p:pic>
      <p:pic>
        <p:nvPicPr>
          <p:cNvPr id="96" name="Picture 95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9900" y="2236273"/>
            <a:ext cx="115107" cy="140822"/>
          </a:xfrm>
          <a:prstGeom prst="rect">
            <a:avLst/>
          </a:prstGeom>
        </p:spPr>
      </p:pic>
      <p:sp>
        <p:nvSpPr>
          <p:cNvPr id="97" name="Rectangle 96"/>
          <p:cNvSpPr/>
          <p:nvPr/>
        </p:nvSpPr>
        <p:spPr>
          <a:xfrm>
            <a:off x="1535539" y="2410791"/>
            <a:ext cx="854238" cy="2965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Data Bits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8" name="Rectangle 97"/>
          <p:cNvSpPr/>
          <p:nvPr/>
        </p:nvSpPr>
        <p:spPr>
          <a:xfrm>
            <a:off x="4877865" y="3372731"/>
            <a:ext cx="1249380" cy="91852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Down-Convert &amp;</a:t>
            </a:r>
          </a:p>
          <a:p>
            <a:pPr algn="ctr"/>
            <a:r>
              <a:rPr lang="en-US" sz="1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Filter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9" name="Straight Arrow Connector 98"/>
          <p:cNvCxnSpPr/>
          <p:nvPr/>
        </p:nvCxnSpPr>
        <p:spPr>
          <a:xfrm>
            <a:off x="6127245" y="3831991"/>
            <a:ext cx="55111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/>
          <p:nvPr/>
        </p:nvCxnSpPr>
        <p:spPr>
          <a:xfrm>
            <a:off x="4326676" y="3831991"/>
            <a:ext cx="54992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Rectangle 100"/>
          <p:cNvSpPr/>
          <p:nvPr/>
        </p:nvSpPr>
        <p:spPr>
          <a:xfrm>
            <a:off x="3601668" y="3915854"/>
            <a:ext cx="103096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Received Signal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" name="Picture 101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5078" y="3729523"/>
            <a:ext cx="304910" cy="202050"/>
          </a:xfrm>
          <a:prstGeom prst="rect">
            <a:avLst/>
          </a:prstGeom>
        </p:spPr>
      </p:pic>
      <p:sp>
        <p:nvSpPr>
          <p:cNvPr id="103" name="Snip Same Side Corner Rectangle 102"/>
          <p:cNvSpPr/>
          <p:nvPr/>
        </p:nvSpPr>
        <p:spPr>
          <a:xfrm rot="16200000">
            <a:off x="6731131" y="3411810"/>
            <a:ext cx="734816" cy="840365"/>
          </a:xfrm>
          <a:prstGeom prst="snip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04" name="Rectangle 103"/>
          <p:cNvSpPr/>
          <p:nvPr/>
        </p:nvSpPr>
        <p:spPr>
          <a:xfrm>
            <a:off x="6875947" y="3668139"/>
            <a:ext cx="539384" cy="2965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ADC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5" name="Picture 104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7205" y="3729523"/>
            <a:ext cx="353892" cy="202050"/>
          </a:xfrm>
          <a:prstGeom prst="rect">
            <a:avLst/>
          </a:prstGeom>
        </p:spPr>
      </p:pic>
      <p:cxnSp>
        <p:nvCxnSpPr>
          <p:cNvPr id="106" name="Straight Arrow Connector 105"/>
          <p:cNvCxnSpPr/>
          <p:nvPr/>
        </p:nvCxnSpPr>
        <p:spPr>
          <a:xfrm>
            <a:off x="7518721" y="3831991"/>
            <a:ext cx="55111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Elbow Connector 106"/>
          <p:cNvCxnSpPr>
            <a:stCxn id="75" idx="2"/>
            <a:endCxn id="74" idx="0"/>
          </p:cNvCxnSpPr>
          <p:nvPr/>
        </p:nvCxnSpPr>
        <p:spPr>
          <a:xfrm rot="5400000">
            <a:off x="6718869" y="-92445"/>
            <a:ext cx="1119454" cy="6322123"/>
          </a:xfrm>
          <a:prstGeom prst="bentConnector3">
            <a:avLst/>
          </a:prstGeom>
          <a:ln w="12700">
            <a:solidFill>
              <a:schemeClr val="tx1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Rectangle 107"/>
          <p:cNvSpPr/>
          <p:nvPr/>
        </p:nvSpPr>
        <p:spPr>
          <a:xfrm>
            <a:off x="4411266" y="3509691"/>
            <a:ext cx="380742" cy="2965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RF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9" name="Rectangle 108"/>
          <p:cNvSpPr/>
          <p:nvPr/>
        </p:nvSpPr>
        <p:spPr>
          <a:xfrm>
            <a:off x="6241912" y="3513880"/>
            <a:ext cx="321777" cy="2965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0" name="Rectangle 109"/>
          <p:cNvSpPr/>
          <p:nvPr/>
        </p:nvSpPr>
        <p:spPr>
          <a:xfrm>
            <a:off x="8069832" y="3372731"/>
            <a:ext cx="997967" cy="91852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Resample</a:t>
            </a:r>
            <a:endParaRPr lang="en-US" sz="1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1" name="Straight Arrow Connector 110"/>
          <p:cNvCxnSpPr/>
          <p:nvPr/>
        </p:nvCxnSpPr>
        <p:spPr>
          <a:xfrm>
            <a:off x="9067800" y="3831991"/>
            <a:ext cx="55111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2" name="Picture 71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594" y="2036512"/>
            <a:ext cx="297563" cy="202050"/>
          </a:xfrm>
          <a:prstGeom prst="rect">
            <a:avLst/>
          </a:prstGeom>
        </p:spPr>
      </p:pic>
      <p:sp>
        <p:nvSpPr>
          <p:cNvPr id="45" name="Rectangle 44"/>
          <p:cNvSpPr/>
          <p:nvPr/>
        </p:nvSpPr>
        <p:spPr>
          <a:xfrm>
            <a:off x="4933760" y="1284865"/>
            <a:ext cx="121802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Transmitted</a:t>
            </a:r>
          </a:p>
          <a:p>
            <a:pPr algn="ctr"/>
            <a:r>
              <a:rPr lang="en-US" sz="16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Signal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190088" y="1414208"/>
            <a:ext cx="12774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Transmitter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3" name="Rectangle 112"/>
          <p:cNvSpPr/>
          <p:nvPr/>
        </p:nvSpPr>
        <p:spPr>
          <a:xfrm>
            <a:off x="7098539" y="1421610"/>
            <a:ext cx="179794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Distortions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4" name="Rectangle 113"/>
          <p:cNvSpPr/>
          <p:nvPr/>
        </p:nvSpPr>
        <p:spPr>
          <a:xfrm>
            <a:off x="4601637" y="4431268"/>
            <a:ext cx="179794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Receiver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6890761" y="4431268"/>
            <a:ext cx="179794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Server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9" name="Group 48"/>
          <p:cNvGrpSpPr/>
          <p:nvPr/>
        </p:nvGrpSpPr>
        <p:grpSpPr>
          <a:xfrm>
            <a:off x="347235" y="4735131"/>
            <a:ext cx="6389018" cy="1619676"/>
            <a:chOff x="1752600" y="1903499"/>
            <a:chExt cx="8659304" cy="2195215"/>
          </a:xfrm>
        </p:grpSpPr>
        <p:sp>
          <p:nvSpPr>
            <p:cNvPr id="50" name="Rectangle 49"/>
            <p:cNvSpPr/>
            <p:nvPr/>
          </p:nvSpPr>
          <p:spPr>
            <a:xfrm>
              <a:off x="4267200" y="2350725"/>
              <a:ext cx="1066800" cy="5935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  <a:latin typeface="Times New Roman"/>
                  <a:cs typeface="Times New Roman"/>
                </a:rPr>
                <a:t>Preamble</a:t>
              </a:r>
              <a:endParaRPr lang="en-US" sz="1200" dirty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5333009" y="2350724"/>
              <a:ext cx="762000" cy="5935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  <a:latin typeface="Times New Roman"/>
                  <a:cs typeface="Times New Roman"/>
                </a:rPr>
                <a:t>ASM</a:t>
              </a:r>
              <a:endParaRPr lang="en-US" sz="1200" dirty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6096000" y="2350724"/>
              <a:ext cx="1828800" cy="5935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  <a:latin typeface="Times New Roman"/>
                  <a:cs typeface="Times New Roman"/>
                </a:rPr>
                <a:t>Data</a:t>
              </a:r>
              <a:endParaRPr lang="en-US" sz="1200" dirty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cxnSp>
          <p:nvCxnSpPr>
            <p:cNvPr id="53" name="Straight Arrow Connector 52"/>
            <p:cNvCxnSpPr/>
            <p:nvPr/>
          </p:nvCxnSpPr>
          <p:spPr>
            <a:xfrm flipV="1">
              <a:off x="4267200" y="2285999"/>
              <a:ext cx="1066800" cy="1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/>
            <p:cNvCxnSpPr/>
            <p:nvPr/>
          </p:nvCxnSpPr>
          <p:spPr>
            <a:xfrm flipV="1">
              <a:off x="5330628" y="2285998"/>
              <a:ext cx="766763" cy="2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/>
            <p:cNvCxnSpPr/>
            <p:nvPr/>
          </p:nvCxnSpPr>
          <p:spPr>
            <a:xfrm>
              <a:off x="6098382" y="2285999"/>
              <a:ext cx="1824037" cy="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Rectangle 55"/>
            <p:cNvSpPr/>
            <p:nvPr/>
          </p:nvSpPr>
          <p:spPr>
            <a:xfrm>
              <a:off x="4341406" y="1903499"/>
              <a:ext cx="918389" cy="30118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 smtClean="0">
                  <a:latin typeface="Times New Roman"/>
                  <a:cs typeface="Times New Roman"/>
                </a:rPr>
                <a:t>128 bits</a:t>
              </a:r>
              <a:endParaRPr lang="en-US" sz="1200" dirty="0">
                <a:latin typeface="Times New Roman"/>
                <a:cs typeface="Times New Roman"/>
              </a:endParaRP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5387897" y="1903499"/>
              <a:ext cx="652224" cy="30118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200" dirty="0" smtClean="0">
                  <a:latin typeface="Times New Roman"/>
                  <a:cs typeface="Times New Roman"/>
                </a:rPr>
                <a:t>64 bits</a:t>
              </a:r>
              <a:endParaRPr lang="en-US" sz="1200" dirty="0">
                <a:latin typeface="Times New Roman"/>
                <a:cs typeface="Times New Roman"/>
              </a:endParaRP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6600623" y="1903499"/>
              <a:ext cx="819552" cy="30118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200" dirty="0" smtClean="0">
                  <a:latin typeface="Times New Roman"/>
                  <a:cs typeface="Times New Roman"/>
                </a:rPr>
                <a:t>6144 bits</a:t>
              </a:r>
              <a:endParaRPr lang="en-US" sz="1200" dirty="0">
                <a:latin typeface="Times New Roman"/>
                <a:cs typeface="Times New Roman"/>
              </a:endParaRPr>
            </a:p>
          </p:txBody>
        </p:sp>
        <p:cxnSp>
          <p:nvCxnSpPr>
            <p:cNvPr id="59" name="Straight Arrow Connector 58"/>
            <p:cNvCxnSpPr/>
            <p:nvPr/>
          </p:nvCxnSpPr>
          <p:spPr>
            <a:xfrm flipV="1">
              <a:off x="4267200" y="3047999"/>
              <a:ext cx="3657600" cy="1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Rectangle 59"/>
            <p:cNvSpPr/>
            <p:nvPr/>
          </p:nvSpPr>
          <p:spPr>
            <a:xfrm>
              <a:off x="5257800" y="2983468"/>
              <a:ext cx="1676400" cy="30118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 smtClean="0">
                  <a:latin typeface="Times New Roman"/>
                  <a:cs typeface="Times New Roman"/>
                </a:rPr>
                <a:t>6336 bits</a:t>
              </a:r>
              <a:endParaRPr lang="en-US" sz="1200" dirty="0">
                <a:latin typeface="Times New Roman"/>
                <a:cs typeface="Times New Roman"/>
              </a:endParaRPr>
            </a:p>
          </p:txBody>
        </p:sp>
        <p:sp>
          <p:nvSpPr>
            <p:cNvPr id="61" name="Rectangle 60"/>
            <p:cNvSpPr/>
            <p:nvPr/>
          </p:nvSpPr>
          <p:spPr>
            <a:xfrm>
              <a:off x="3339052" y="3505201"/>
              <a:ext cx="1066800" cy="5935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  <a:latin typeface="Times New Roman"/>
                  <a:cs typeface="Times New Roman"/>
                </a:rPr>
                <a:t>Preamble</a:t>
              </a:r>
              <a:endParaRPr lang="en-US" sz="1200" dirty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62" name="Rectangle 61"/>
            <p:cNvSpPr/>
            <p:nvPr/>
          </p:nvSpPr>
          <p:spPr>
            <a:xfrm>
              <a:off x="4405852" y="3505201"/>
              <a:ext cx="762000" cy="5935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  <a:latin typeface="Times New Roman"/>
                  <a:cs typeface="Times New Roman"/>
                </a:rPr>
                <a:t>ASM</a:t>
              </a:r>
              <a:endParaRPr lang="en-US" sz="1200" dirty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63" name="Rectangle 62"/>
            <p:cNvSpPr/>
            <p:nvPr/>
          </p:nvSpPr>
          <p:spPr>
            <a:xfrm>
              <a:off x="5167852" y="3505201"/>
              <a:ext cx="1828800" cy="5935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  <a:latin typeface="Times New Roman"/>
                  <a:cs typeface="Times New Roman"/>
                </a:rPr>
                <a:t>Data</a:t>
              </a:r>
              <a:endParaRPr lang="en-US" sz="1200" dirty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64" name="Rectangle 63"/>
            <p:cNvSpPr/>
            <p:nvPr/>
          </p:nvSpPr>
          <p:spPr>
            <a:xfrm>
              <a:off x="6996652" y="3505201"/>
              <a:ext cx="1066800" cy="5935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  <a:latin typeface="Times New Roman"/>
                  <a:cs typeface="Times New Roman"/>
                </a:rPr>
                <a:t>Preamble</a:t>
              </a:r>
              <a:endParaRPr lang="en-US" sz="1200" dirty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65" name="Rectangle 64"/>
            <p:cNvSpPr/>
            <p:nvPr/>
          </p:nvSpPr>
          <p:spPr>
            <a:xfrm>
              <a:off x="8063452" y="3505201"/>
              <a:ext cx="762000" cy="5935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  <a:latin typeface="Times New Roman"/>
                  <a:cs typeface="Times New Roman"/>
                </a:rPr>
                <a:t>ASM</a:t>
              </a:r>
              <a:endParaRPr lang="en-US" sz="1200" dirty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66" name="Document 10 1"/>
            <p:cNvSpPr/>
            <p:nvPr/>
          </p:nvSpPr>
          <p:spPr>
            <a:xfrm rot="16200000">
              <a:off x="9176395" y="3154257"/>
              <a:ext cx="593514" cy="1295400"/>
            </a:xfrm>
            <a:prstGeom prst="flowChartDocument">
              <a:avLst/>
            </a:prstGeom>
            <a:solidFill>
              <a:schemeClr val="bg1">
                <a:lumMod val="95000"/>
              </a:schemeClr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67" name="Rectangle 66"/>
            <p:cNvSpPr/>
            <p:nvPr/>
          </p:nvSpPr>
          <p:spPr>
            <a:xfrm>
              <a:off x="9214145" y="3617291"/>
              <a:ext cx="518015" cy="30118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200" dirty="0" smtClean="0">
                  <a:latin typeface="Times New Roman"/>
                  <a:cs typeface="Times New Roman"/>
                </a:rPr>
                <a:t>Data</a:t>
              </a:r>
              <a:endParaRPr lang="en-US" sz="1200" dirty="0">
                <a:latin typeface="Times New Roman"/>
                <a:cs typeface="Times New Roman"/>
              </a:endParaRPr>
            </a:p>
          </p:txBody>
        </p:sp>
        <p:sp>
          <p:nvSpPr>
            <p:cNvPr id="68" name="Document 10 1"/>
            <p:cNvSpPr/>
            <p:nvPr/>
          </p:nvSpPr>
          <p:spPr>
            <a:xfrm rot="5400000" flipH="1">
              <a:off x="2394595" y="3154257"/>
              <a:ext cx="593514" cy="1295400"/>
            </a:xfrm>
            <a:prstGeom prst="flowChartDocument">
              <a:avLst/>
            </a:prstGeom>
            <a:solidFill>
              <a:schemeClr val="bg1">
                <a:lumMod val="95000"/>
              </a:schemeClr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69" name="Rectangle 68"/>
            <p:cNvSpPr/>
            <p:nvPr/>
          </p:nvSpPr>
          <p:spPr>
            <a:xfrm>
              <a:off x="2432345" y="3617291"/>
              <a:ext cx="518015" cy="30118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200" dirty="0" smtClean="0">
                  <a:latin typeface="Times New Roman"/>
                  <a:cs typeface="Times New Roman"/>
                </a:rPr>
                <a:t>Data</a:t>
              </a:r>
              <a:endParaRPr lang="en-US" sz="1200" dirty="0">
                <a:latin typeface="Times New Roman"/>
                <a:cs typeface="Times New Roman"/>
              </a:endParaRPr>
            </a:p>
          </p:txBody>
        </p:sp>
        <p:pic>
          <p:nvPicPr>
            <p:cNvPr id="70" name="Picture 69"/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52600" y="3783464"/>
              <a:ext cx="252952" cy="27429"/>
            </a:xfrm>
            <a:prstGeom prst="rect">
              <a:avLst/>
            </a:prstGeom>
          </p:spPr>
        </p:pic>
        <p:pic>
          <p:nvPicPr>
            <p:cNvPr id="71" name="Picture 70"/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58952" y="3801368"/>
              <a:ext cx="252952" cy="27429"/>
            </a:xfrm>
            <a:prstGeom prst="rect">
              <a:avLst/>
            </a:prstGeom>
          </p:spPr>
        </p:pic>
      </p:grpSp>
      <p:cxnSp>
        <p:nvCxnSpPr>
          <p:cNvPr id="112" name="Straight Connector 111"/>
          <p:cNvCxnSpPr/>
          <p:nvPr/>
        </p:nvCxnSpPr>
        <p:spPr>
          <a:xfrm>
            <a:off x="3116580" y="2917811"/>
            <a:ext cx="390666" cy="178761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Rectangle 114"/>
          <p:cNvSpPr/>
          <p:nvPr/>
        </p:nvSpPr>
        <p:spPr>
          <a:xfrm>
            <a:off x="457200" y="2476500"/>
            <a:ext cx="99212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PN11</a:t>
            </a:r>
          </a:p>
          <a:p>
            <a:pPr algn="ctr"/>
            <a:r>
              <a:rPr lang="en-US" sz="16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Sequence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6" name="Straight Connector 115"/>
          <p:cNvCxnSpPr>
            <a:stCxn id="115" idx="3"/>
          </p:cNvCxnSpPr>
          <p:nvPr/>
        </p:nvCxnSpPr>
        <p:spPr>
          <a:xfrm flipV="1">
            <a:off x="1449321" y="2306684"/>
            <a:ext cx="450579" cy="46220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6401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- PAQ Project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018257" y="3117037"/>
            <a:ext cx="10155487" cy="1839410"/>
            <a:chOff x="1018257" y="3117037"/>
            <a:chExt cx="10155487" cy="1839410"/>
          </a:xfrm>
        </p:grpSpPr>
        <p:grpSp>
          <p:nvGrpSpPr>
            <p:cNvPr id="67" name="Group 66"/>
            <p:cNvGrpSpPr/>
            <p:nvPr/>
          </p:nvGrpSpPr>
          <p:grpSpPr>
            <a:xfrm>
              <a:off x="1018257" y="3117037"/>
              <a:ext cx="10155487" cy="1839410"/>
              <a:chOff x="-1388872" y="2351590"/>
              <a:chExt cx="14369847" cy="2602735"/>
            </a:xfrm>
          </p:grpSpPr>
          <p:sp>
            <p:nvSpPr>
              <p:cNvPr id="68" name="Rectangle 67"/>
              <p:cNvSpPr/>
              <p:nvPr/>
            </p:nvSpPr>
            <p:spPr>
              <a:xfrm>
                <a:off x="-169672" y="2362199"/>
                <a:ext cx="1143000" cy="1143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Preamble</a:t>
                </a:r>
              </a:p>
              <a:p>
                <a:pPr algn="ctr"/>
                <a:r>
                  <a:rPr lang="en-US" sz="1200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Detector</a:t>
                </a:r>
                <a:endPara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69" name="Picture 68"/>
              <p:cNvPicPr>
                <a:picLocks noChangeAspect="1"/>
              </p:cNvPicPr>
              <p:nvPr>
                <p:custDataLst>
                  <p:tags r:id="rId1"/>
                </p:custDataLst>
              </p:nvPr>
            </p:nvPicPr>
            <p:blipFill>
              <a:blip r:embed="rId1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48165" y="2671408"/>
                <a:ext cx="214857" cy="185905"/>
              </a:xfrm>
              <a:prstGeom prst="rect">
                <a:avLst/>
              </a:prstGeom>
            </p:spPr>
          </p:pic>
          <p:sp>
            <p:nvSpPr>
              <p:cNvPr id="70" name="Flowchart: Summing Junction 69"/>
              <p:cNvSpPr/>
              <p:nvPr/>
            </p:nvSpPr>
            <p:spPr>
              <a:xfrm>
                <a:off x="2426899" y="2667000"/>
                <a:ext cx="533400" cy="533400"/>
              </a:xfrm>
              <a:prstGeom prst="flowChartSummingJunction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cxnSp>
            <p:nvCxnSpPr>
              <p:cNvPr id="71" name="Straight Arrow Connector 70"/>
              <p:cNvCxnSpPr>
                <a:stCxn id="68" idx="3"/>
                <a:endCxn id="70" idx="2"/>
              </p:cNvCxnSpPr>
              <p:nvPr/>
            </p:nvCxnSpPr>
            <p:spPr>
              <a:xfrm>
                <a:off x="973328" y="2933699"/>
                <a:ext cx="1453571" cy="1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Elbow Connector 71"/>
              <p:cNvCxnSpPr>
                <a:stCxn id="68" idx="3"/>
                <a:endCxn id="83" idx="1"/>
              </p:cNvCxnSpPr>
              <p:nvPr/>
            </p:nvCxnSpPr>
            <p:spPr>
              <a:xfrm>
                <a:off x="973328" y="2933699"/>
                <a:ext cx="301141" cy="1449126"/>
              </a:xfrm>
              <a:prstGeom prst="bentConnector3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Elbow Connector 72"/>
              <p:cNvCxnSpPr>
                <a:stCxn id="83" idx="3"/>
                <a:endCxn id="70" idx="4"/>
              </p:cNvCxnSpPr>
              <p:nvPr/>
            </p:nvCxnSpPr>
            <p:spPr>
              <a:xfrm flipV="1">
                <a:off x="2417469" y="3200400"/>
                <a:ext cx="276130" cy="1182425"/>
              </a:xfrm>
              <a:prstGeom prst="bentConnector2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74" name="Picture 73"/>
              <p:cNvPicPr>
                <a:picLocks noChangeAspect="1"/>
              </p:cNvPicPr>
              <p:nvPr>
                <p:custDataLst>
                  <p:tags r:id="rId2"/>
                </p:custDataLst>
              </p:nvPr>
            </p:nvPicPr>
            <p:blipFill>
              <a:blip r:embed="rId1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68018" y="4447522"/>
                <a:ext cx="612571" cy="217904"/>
              </a:xfrm>
              <a:prstGeom prst="rect">
                <a:avLst/>
              </a:prstGeom>
            </p:spPr>
          </p:pic>
          <p:cxnSp>
            <p:nvCxnSpPr>
              <p:cNvPr id="75" name="Straight Arrow Connector 74"/>
              <p:cNvCxnSpPr>
                <a:stCxn id="70" idx="6"/>
                <a:endCxn id="86" idx="1"/>
              </p:cNvCxnSpPr>
              <p:nvPr/>
            </p:nvCxnSpPr>
            <p:spPr>
              <a:xfrm>
                <a:off x="2960299" y="2933700"/>
                <a:ext cx="1536594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76" name="Picture 75"/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2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03548" y="2667000"/>
                <a:ext cx="103619" cy="175238"/>
              </a:xfrm>
              <a:prstGeom prst="rect">
                <a:avLst/>
              </a:prstGeom>
            </p:spPr>
          </p:pic>
          <p:pic>
            <p:nvPicPr>
              <p:cNvPr id="77" name="Picture 76"/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2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388872" y="2807983"/>
                <a:ext cx="440380" cy="251429"/>
              </a:xfrm>
              <a:prstGeom prst="rect">
                <a:avLst/>
              </a:prstGeom>
            </p:spPr>
          </p:pic>
          <p:cxnSp>
            <p:nvCxnSpPr>
              <p:cNvPr id="78" name="Straight Arrow Connector 77"/>
              <p:cNvCxnSpPr/>
              <p:nvPr/>
            </p:nvCxnSpPr>
            <p:spPr>
              <a:xfrm>
                <a:off x="-855472" y="2933699"/>
                <a:ext cx="685800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9" name="Rectangle 78"/>
              <p:cNvSpPr/>
              <p:nvPr/>
            </p:nvSpPr>
            <p:spPr>
              <a:xfrm>
                <a:off x="3345803" y="3810000"/>
                <a:ext cx="1143000" cy="1143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3491340" y="4196834"/>
                <a:ext cx="845103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2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Estimators</a:t>
                </a:r>
                <a:endPara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81" name="Picture 80"/>
              <p:cNvPicPr>
                <a:picLocks noChangeAspect="1"/>
              </p:cNvPicPr>
              <p:nvPr>
                <p:custDataLst>
                  <p:tags r:id="rId5"/>
                </p:custDataLst>
              </p:nvPr>
            </p:nvPicPr>
            <p:blipFill>
              <a:blip r:embed="rId2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55598" y="4326208"/>
                <a:ext cx="274286" cy="274285"/>
              </a:xfrm>
              <a:prstGeom prst="rect">
                <a:avLst/>
              </a:prstGeom>
            </p:spPr>
          </p:pic>
          <p:cxnSp>
            <p:nvCxnSpPr>
              <p:cNvPr id="82" name="Elbow Connector 81"/>
              <p:cNvCxnSpPr>
                <a:stCxn id="70" idx="6"/>
                <a:endCxn id="79" idx="1"/>
              </p:cNvCxnSpPr>
              <p:nvPr/>
            </p:nvCxnSpPr>
            <p:spPr>
              <a:xfrm>
                <a:off x="2960299" y="2933700"/>
                <a:ext cx="385504" cy="1447800"/>
              </a:xfrm>
              <a:prstGeom prst="bentConnector3">
                <a:avLst>
                  <a:gd name="adj1" fmla="val 50000"/>
                </a:avLst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3" name="Rectangle 82"/>
              <p:cNvSpPr/>
              <p:nvPr/>
            </p:nvSpPr>
            <p:spPr>
              <a:xfrm>
                <a:off x="1274469" y="3811325"/>
                <a:ext cx="1143000" cy="1143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1436372" y="3925623"/>
                <a:ext cx="835486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200" dirty="0" smtClean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Frequency</a:t>
                </a:r>
              </a:p>
              <a:p>
                <a:pPr algn="ctr"/>
                <a:r>
                  <a:rPr lang="en-US" sz="1200" dirty="0" smtClean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Offset</a:t>
                </a:r>
              </a:p>
              <a:p>
                <a:pPr algn="ctr"/>
                <a:r>
                  <a:rPr lang="en-US" sz="1200" dirty="0" smtClean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Estimator</a:t>
                </a:r>
                <a:endPara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85" name="Picture 84"/>
              <p:cNvPicPr>
                <a:picLocks noChangeAspect="1"/>
              </p:cNvPicPr>
              <p:nvPr>
                <p:custDataLst>
                  <p:tags r:id="rId6"/>
                </p:custDataLst>
              </p:nvPr>
            </p:nvPicPr>
            <p:blipFill>
              <a:blip r:embed="rId2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67890" y="3810000"/>
                <a:ext cx="146286" cy="242285"/>
              </a:xfrm>
              <a:prstGeom prst="rect">
                <a:avLst/>
              </a:prstGeom>
            </p:spPr>
          </p:pic>
          <p:sp>
            <p:nvSpPr>
              <p:cNvPr id="86" name="Rectangle 85"/>
              <p:cNvSpPr/>
              <p:nvPr/>
            </p:nvSpPr>
            <p:spPr>
              <a:xfrm>
                <a:off x="4496893" y="2362200"/>
                <a:ext cx="1143000" cy="1143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Equalize</a:t>
                </a:r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6310100" y="2362200"/>
                <a:ext cx="1143000" cy="1143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Detection</a:t>
                </a:r>
              </a:p>
              <a:p>
                <a:pPr algn="ctr"/>
                <a:r>
                  <a:rPr lang="en-US" sz="1200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Filter</a:t>
                </a:r>
                <a:endPara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8138900" y="2705100"/>
                <a:ext cx="457200" cy="4572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89" name="Straight Arrow Connector 88"/>
              <p:cNvCxnSpPr/>
              <p:nvPr/>
            </p:nvCxnSpPr>
            <p:spPr>
              <a:xfrm>
                <a:off x="8291300" y="2846244"/>
                <a:ext cx="0" cy="19889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Arrow Connector 89"/>
              <p:cNvCxnSpPr>
                <a:stCxn id="86" idx="3"/>
                <a:endCxn id="87" idx="1"/>
              </p:cNvCxnSpPr>
              <p:nvPr/>
            </p:nvCxnSpPr>
            <p:spPr>
              <a:xfrm>
                <a:off x="5639893" y="2933700"/>
                <a:ext cx="670207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Arrow Connector 90"/>
              <p:cNvCxnSpPr>
                <a:stCxn id="87" idx="3"/>
                <a:endCxn id="88" idx="1"/>
              </p:cNvCxnSpPr>
              <p:nvPr/>
            </p:nvCxnSpPr>
            <p:spPr>
              <a:xfrm>
                <a:off x="7453100" y="2933700"/>
                <a:ext cx="685800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Arrow Connector 91"/>
              <p:cNvCxnSpPr>
                <a:stCxn id="88" idx="3"/>
              </p:cNvCxnSpPr>
              <p:nvPr/>
            </p:nvCxnSpPr>
            <p:spPr>
              <a:xfrm>
                <a:off x="8596100" y="2933700"/>
                <a:ext cx="685800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93" name="Picture 92"/>
              <p:cNvPicPr>
                <a:picLocks noChangeAspect="1"/>
              </p:cNvPicPr>
              <p:nvPr>
                <p:custDataLst>
                  <p:tags r:id="rId7"/>
                </p:custDataLst>
              </p:nvPr>
            </p:nvPicPr>
            <p:blipFill>
              <a:blip r:embed="rId2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837737" y="2796163"/>
                <a:ext cx="143238" cy="243809"/>
              </a:xfrm>
              <a:prstGeom prst="rect">
                <a:avLst/>
              </a:prstGeom>
            </p:spPr>
          </p:pic>
          <p:pic>
            <p:nvPicPr>
              <p:cNvPr id="94" name="Picture 93"/>
              <p:cNvPicPr>
                <a:picLocks noChangeAspect="1"/>
              </p:cNvPicPr>
              <p:nvPr>
                <p:custDataLst>
                  <p:tags r:id="rId8"/>
                </p:custDataLst>
              </p:nvPr>
            </p:nvPicPr>
            <p:blipFill>
              <a:blip r:embed="rId2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26996" y="2351590"/>
                <a:ext cx="96000" cy="181333"/>
              </a:xfrm>
              <a:prstGeom prst="rect">
                <a:avLst/>
              </a:prstGeom>
            </p:spPr>
          </p:pic>
          <p:pic>
            <p:nvPicPr>
              <p:cNvPr id="95" name="Picture 94"/>
              <p:cNvPicPr>
                <a:picLocks noChangeAspect="1"/>
              </p:cNvPicPr>
              <p:nvPr>
                <p:custDataLst>
                  <p:tags r:id="rId9"/>
                </p:custDataLst>
              </p:nvPr>
            </p:nvPicPr>
            <p:blipFill>
              <a:blip r:embed="rId2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23884" y="2369875"/>
                <a:ext cx="143238" cy="163048"/>
              </a:xfrm>
              <a:prstGeom prst="rect">
                <a:avLst/>
              </a:prstGeom>
            </p:spPr>
          </p:pic>
          <p:pic>
            <p:nvPicPr>
              <p:cNvPr id="96" name="Picture 95"/>
              <p:cNvPicPr>
                <a:picLocks noChangeAspect="1"/>
              </p:cNvPicPr>
              <p:nvPr>
                <p:custDataLst>
                  <p:tags r:id="rId10"/>
                </p:custDataLst>
              </p:nvPr>
            </p:nvPicPr>
            <p:blipFill>
              <a:blip r:embed="rId2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09981" y="3810000"/>
                <a:ext cx="143238" cy="175238"/>
              </a:xfrm>
              <a:prstGeom prst="rect">
                <a:avLst/>
              </a:prstGeom>
            </p:spPr>
          </p:pic>
          <p:cxnSp>
            <p:nvCxnSpPr>
              <p:cNvPr id="97" name="Straight Arrow Connector 96"/>
              <p:cNvCxnSpPr/>
              <p:nvPr/>
            </p:nvCxnSpPr>
            <p:spPr>
              <a:xfrm flipV="1">
                <a:off x="6881600" y="3505200"/>
                <a:ext cx="0" cy="281971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8" name="Rectangle 97"/>
              <p:cNvSpPr/>
              <p:nvPr/>
            </p:nvSpPr>
            <p:spPr>
              <a:xfrm>
                <a:off x="4158869" y="3886200"/>
                <a:ext cx="329934" cy="4572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4158869" y="4419599"/>
                <a:ext cx="329934" cy="4572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4637694" y="3048000"/>
                <a:ext cx="329934" cy="4572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5170124" y="3048000"/>
                <a:ext cx="329934" cy="4572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cxnSp>
            <p:nvCxnSpPr>
              <p:cNvPr id="102" name="Elbow Connector 101"/>
              <p:cNvCxnSpPr>
                <a:stCxn id="98" idx="3"/>
                <a:endCxn id="100" idx="2"/>
              </p:cNvCxnSpPr>
              <p:nvPr/>
            </p:nvCxnSpPr>
            <p:spPr>
              <a:xfrm flipV="1">
                <a:off x="4488803" y="3505200"/>
                <a:ext cx="313858" cy="609600"/>
              </a:xfrm>
              <a:prstGeom prst="bentConnector2">
                <a:avLst/>
              </a:prstGeom>
              <a:ln w="12700">
                <a:solidFill>
                  <a:schemeClr val="tx1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Elbow Connector 102"/>
              <p:cNvCxnSpPr>
                <a:stCxn id="99" idx="3"/>
                <a:endCxn id="101" idx="2"/>
              </p:cNvCxnSpPr>
              <p:nvPr/>
            </p:nvCxnSpPr>
            <p:spPr>
              <a:xfrm flipV="1">
                <a:off x="4488803" y="3505200"/>
                <a:ext cx="846288" cy="1142999"/>
              </a:xfrm>
              <a:prstGeom prst="bentConnector2">
                <a:avLst/>
              </a:prstGeom>
              <a:ln w="12700">
                <a:solidFill>
                  <a:schemeClr val="tx1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Elbow Connector 103"/>
              <p:cNvCxnSpPr>
                <a:stCxn id="107" idx="4"/>
              </p:cNvCxnSpPr>
              <p:nvPr/>
            </p:nvCxnSpPr>
            <p:spPr>
              <a:xfrm rot="16200000" flipH="1">
                <a:off x="9128055" y="3616023"/>
                <a:ext cx="1125809" cy="294561"/>
              </a:xfrm>
              <a:prstGeom prst="bentConnector2">
                <a:avLst/>
              </a:prstGeom>
              <a:ln w="12700">
                <a:solidFill>
                  <a:schemeClr val="tx1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Elbow Connector 104"/>
              <p:cNvCxnSpPr>
                <a:stCxn id="106" idx="3"/>
                <a:endCxn id="108" idx="3"/>
              </p:cNvCxnSpPr>
              <p:nvPr/>
            </p:nvCxnSpPr>
            <p:spPr>
              <a:xfrm flipV="1">
                <a:off x="10953379" y="2933699"/>
                <a:ext cx="1156310" cy="1447801"/>
              </a:xfrm>
              <a:prstGeom prst="bentConnector3">
                <a:avLst>
                  <a:gd name="adj1" fmla="val 119770"/>
                </a:avLst>
              </a:prstGeom>
              <a:ln w="12700">
                <a:solidFill>
                  <a:schemeClr val="tx1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6" name="Rectangle 105"/>
              <p:cNvSpPr/>
              <p:nvPr/>
            </p:nvSpPr>
            <p:spPr>
              <a:xfrm>
                <a:off x="9810379" y="3810000"/>
                <a:ext cx="1143000" cy="1143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PLL</a:t>
                </a:r>
                <a:endPara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7" name="Flowchart: Summing Junction 106"/>
              <p:cNvSpPr/>
              <p:nvPr/>
            </p:nvSpPr>
            <p:spPr>
              <a:xfrm>
                <a:off x="9276979" y="2667000"/>
                <a:ext cx="533400" cy="533400"/>
              </a:xfrm>
              <a:prstGeom prst="flowChartSummingJunction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10966689" y="2362199"/>
                <a:ext cx="1143000" cy="1143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09" name="Straight Arrow Connector 108"/>
              <p:cNvCxnSpPr/>
              <p:nvPr/>
            </p:nvCxnSpPr>
            <p:spPr>
              <a:xfrm>
                <a:off x="12109689" y="2933697"/>
                <a:ext cx="684323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10" name="Picture 109"/>
              <p:cNvPicPr>
                <a:picLocks noChangeAspect="1"/>
              </p:cNvPicPr>
              <p:nvPr>
                <p:custDataLst>
                  <p:tags r:id="rId11"/>
                </p:custDataLst>
              </p:nvPr>
            </p:nvPicPr>
            <p:blipFill>
              <a:blip r:embed="rId2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59378" y="2615607"/>
                <a:ext cx="431238" cy="251429"/>
              </a:xfrm>
              <a:prstGeom prst="rect">
                <a:avLst/>
              </a:prstGeom>
              <a:ln w="12700">
                <a:noFill/>
              </a:ln>
            </p:spPr>
          </p:pic>
          <p:cxnSp>
            <p:nvCxnSpPr>
              <p:cNvPr id="111" name="Straight Connector 110"/>
              <p:cNvCxnSpPr/>
              <p:nvPr/>
            </p:nvCxnSpPr>
            <p:spPr>
              <a:xfrm>
                <a:off x="11201232" y="2926730"/>
                <a:ext cx="673915" cy="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/>
              <p:cNvCxnSpPr/>
              <p:nvPr/>
            </p:nvCxnSpPr>
            <p:spPr>
              <a:xfrm>
                <a:off x="11538189" y="2694933"/>
                <a:ext cx="0" cy="463595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/>
              <p:cNvCxnSpPr/>
              <p:nvPr/>
            </p:nvCxnSpPr>
            <p:spPr>
              <a:xfrm rot="10800000" flipH="1">
                <a:off x="11536552" y="2701383"/>
                <a:ext cx="310196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/>
              <p:cNvCxnSpPr/>
              <p:nvPr/>
            </p:nvCxnSpPr>
            <p:spPr>
              <a:xfrm flipH="1">
                <a:off x="11229630" y="3152078"/>
                <a:ext cx="310196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/>
              <p:cNvCxnSpPr/>
              <p:nvPr/>
            </p:nvCxnSpPr>
            <p:spPr>
              <a:xfrm rot="10800000">
                <a:off x="11538189" y="2694933"/>
                <a:ext cx="0" cy="463595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/>
              <p:cNvCxnSpPr/>
              <p:nvPr/>
            </p:nvCxnSpPr>
            <p:spPr>
              <a:xfrm rot="16200000">
                <a:off x="11201232" y="2926730"/>
                <a:ext cx="673915" cy="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17" name="Picture 116"/>
              <p:cNvPicPr>
                <a:picLocks noChangeAspect="1"/>
              </p:cNvPicPr>
              <p:nvPr>
                <p:custDataLst>
                  <p:tags r:id="rId12"/>
                </p:custDataLst>
              </p:nvPr>
            </p:nvPicPr>
            <p:blipFill>
              <a:blip r:embed="rId2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569531" y="2615607"/>
                <a:ext cx="452571" cy="251429"/>
              </a:xfrm>
              <a:prstGeom prst="rect">
                <a:avLst/>
              </a:prstGeom>
              <a:ln w="12700">
                <a:noFill/>
              </a:ln>
            </p:spPr>
          </p:pic>
          <p:pic>
            <p:nvPicPr>
              <p:cNvPr id="118" name="Picture 117"/>
              <p:cNvPicPr>
                <a:picLocks noChangeAspect="1"/>
              </p:cNvPicPr>
              <p:nvPr>
                <p:custDataLst>
                  <p:tags r:id="rId13"/>
                </p:custDataLst>
              </p:nvPr>
            </p:nvPicPr>
            <p:blipFill>
              <a:blip r:embed="rId3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147871" y="2611864"/>
                <a:ext cx="438857" cy="251429"/>
              </a:xfrm>
              <a:prstGeom prst="rect">
                <a:avLst/>
              </a:prstGeom>
              <a:ln w="12700">
                <a:noFill/>
              </a:ln>
            </p:spPr>
          </p:pic>
          <p:pic>
            <p:nvPicPr>
              <p:cNvPr id="119" name="Picture 118"/>
              <p:cNvPicPr>
                <a:picLocks noChangeAspect="1"/>
              </p:cNvPicPr>
              <p:nvPr>
                <p:custDataLst>
                  <p:tags r:id="rId14"/>
                </p:custDataLst>
              </p:nvPr>
            </p:nvPicPr>
            <p:blipFill>
              <a:blip r:embed="rId3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20593" y="2634391"/>
                <a:ext cx="438857" cy="251429"/>
              </a:xfrm>
              <a:prstGeom prst="rect">
                <a:avLst/>
              </a:prstGeom>
              <a:ln w="12700">
                <a:noFill/>
              </a:ln>
            </p:spPr>
          </p:pic>
          <p:cxnSp>
            <p:nvCxnSpPr>
              <p:cNvPr id="120" name="Straight Arrow Connector 119"/>
              <p:cNvCxnSpPr>
                <a:stCxn id="107" idx="6"/>
                <a:endCxn id="108" idx="1"/>
              </p:cNvCxnSpPr>
              <p:nvPr/>
            </p:nvCxnSpPr>
            <p:spPr>
              <a:xfrm flipV="1">
                <a:off x="9810379" y="2933699"/>
                <a:ext cx="1156310" cy="1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Elbow Connector 120"/>
              <p:cNvCxnSpPr>
                <a:stCxn id="107" idx="6"/>
                <a:endCxn id="106" idx="0"/>
              </p:cNvCxnSpPr>
              <p:nvPr/>
            </p:nvCxnSpPr>
            <p:spPr>
              <a:xfrm>
                <a:off x="9810379" y="2933700"/>
                <a:ext cx="571500" cy="876300"/>
              </a:xfrm>
              <a:prstGeom prst="bentConnector2">
                <a:avLst/>
              </a:prstGeom>
              <a:ln w="12700">
                <a:solidFill>
                  <a:schemeClr val="tx1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22" name="Picture 121"/>
              <p:cNvPicPr>
                <a:picLocks noChangeAspect="1"/>
              </p:cNvPicPr>
              <p:nvPr>
                <p:custDataLst>
                  <p:tags r:id="rId15"/>
                </p:custDataLst>
              </p:nvPr>
            </p:nvPicPr>
            <p:blipFill>
              <a:blip r:embed="rId3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70869" y="3810000"/>
                <a:ext cx="195048" cy="173714"/>
              </a:xfrm>
              <a:prstGeom prst="rect">
                <a:avLst/>
              </a:prstGeom>
            </p:spPr>
          </p:pic>
          <p:cxnSp>
            <p:nvCxnSpPr>
              <p:cNvPr id="123" name="Straight Arrow Connector 122"/>
              <p:cNvCxnSpPr/>
              <p:nvPr/>
            </p:nvCxnSpPr>
            <p:spPr>
              <a:xfrm flipV="1">
                <a:off x="5068393" y="3505200"/>
                <a:ext cx="0" cy="281971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24" name="Picture 123"/>
              <p:cNvPicPr>
                <a:picLocks noChangeAspect="1"/>
              </p:cNvPicPr>
              <p:nvPr>
                <p:custDataLst>
                  <p:tags r:id="rId16"/>
                </p:custDataLst>
              </p:nvPr>
            </p:nvPicPr>
            <p:blipFill>
              <a:blip r:embed="rId3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76979" y="4400283"/>
                <a:ext cx="472380" cy="265143"/>
              </a:xfrm>
              <a:prstGeom prst="rect">
                <a:avLst/>
              </a:prstGeom>
            </p:spPr>
          </p:pic>
        </p:grpSp>
        <p:sp>
          <p:nvSpPr>
            <p:cNvPr id="61" name="Rectangle 60"/>
            <p:cNvSpPr/>
            <p:nvPr/>
          </p:nvSpPr>
          <p:spPr>
            <a:xfrm>
              <a:off x="7784619" y="3389925"/>
              <a:ext cx="300082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 2</a:t>
              </a:r>
              <a:endParaRPr 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642293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- PAQ Project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018257" y="3117037"/>
            <a:ext cx="10155487" cy="1839410"/>
            <a:chOff x="-1388872" y="2351590"/>
            <a:chExt cx="14369847" cy="2602735"/>
          </a:xfrm>
        </p:grpSpPr>
        <p:sp>
          <p:nvSpPr>
            <p:cNvPr id="5" name="Rectangle 4"/>
            <p:cNvSpPr/>
            <p:nvPr/>
          </p:nvSpPr>
          <p:spPr>
            <a:xfrm>
              <a:off x="-169672" y="2362199"/>
              <a:ext cx="1143000" cy="1143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Preamble</a:t>
              </a:r>
            </a:p>
            <a:p>
              <a:pPr algn="ctr"/>
              <a:r>
                <a:rPr lang="en-US" sz="12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Detector</a:t>
              </a:r>
              <a:endParaRPr 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6" name="Picture 5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8165" y="2671408"/>
              <a:ext cx="214857" cy="185905"/>
            </a:xfrm>
            <a:prstGeom prst="rect">
              <a:avLst/>
            </a:prstGeom>
          </p:spPr>
        </p:pic>
        <p:sp>
          <p:nvSpPr>
            <p:cNvPr id="7" name="Flowchart: Summing Junction 6"/>
            <p:cNvSpPr/>
            <p:nvPr/>
          </p:nvSpPr>
          <p:spPr>
            <a:xfrm>
              <a:off x="2426899" y="2667000"/>
              <a:ext cx="533400" cy="533400"/>
            </a:xfrm>
            <a:prstGeom prst="flowChartSummingJunction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8" name="Straight Arrow Connector 7"/>
            <p:cNvCxnSpPr>
              <a:stCxn id="5" idx="3"/>
              <a:endCxn id="7" idx="2"/>
            </p:cNvCxnSpPr>
            <p:nvPr/>
          </p:nvCxnSpPr>
          <p:spPr>
            <a:xfrm>
              <a:off x="973328" y="2933699"/>
              <a:ext cx="1453571" cy="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Elbow Connector 8"/>
            <p:cNvCxnSpPr>
              <a:stCxn id="5" idx="3"/>
              <a:endCxn id="20" idx="1"/>
            </p:cNvCxnSpPr>
            <p:nvPr/>
          </p:nvCxnSpPr>
          <p:spPr>
            <a:xfrm>
              <a:off x="973328" y="2933699"/>
              <a:ext cx="301141" cy="1449126"/>
            </a:xfrm>
            <a:prstGeom prst="bentConnector3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Elbow Connector 9"/>
            <p:cNvCxnSpPr>
              <a:stCxn id="20" idx="3"/>
              <a:endCxn id="7" idx="4"/>
            </p:cNvCxnSpPr>
            <p:nvPr/>
          </p:nvCxnSpPr>
          <p:spPr>
            <a:xfrm flipV="1">
              <a:off x="2417469" y="3200400"/>
              <a:ext cx="276130" cy="1182425"/>
            </a:xfrm>
            <a:prstGeom prst="bentConnector2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" name="Picture 10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8018" y="4447522"/>
              <a:ext cx="612571" cy="217904"/>
            </a:xfrm>
            <a:prstGeom prst="rect">
              <a:avLst/>
            </a:prstGeom>
          </p:spPr>
        </p:pic>
        <p:cxnSp>
          <p:nvCxnSpPr>
            <p:cNvPr id="12" name="Straight Arrow Connector 11"/>
            <p:cNvCxnSpPr>
              <a:stCxn id="7" idx="6"/>
              <a:endCxn id="23" idx="1"/>
            </p:cNvCxnSpPr>
            <p:nvPr/>
          </p:nvCxnSpPr>
          <p:spPr>
            <a:xfrm>
              <a:off x="2960299" y="2933700"/>
              <a:ext cx="1536594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" name="Picture 12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03548" y="2667000"/>
              <a:ext cx="103619" cy="175238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388872" y="2807983"/>
              <a:ext cx="440380" cy="251429"/>
            </a:xfrm>
            <a:prstGeom prst="rect">
              <a:avLst/>
            </a:prstGeom>
          </p:spPr>
        </p:pic>
        <p:cxnSp>
          <p:nvCxnSpPr>
            <p:cNvPr id="15" name="Straight Arrow Connector 14"/>
            <p:cNvCxnSpPr/>
            <p:nvPr/>
          </p:nvCxnSpPr>
          <p:spPr>
            <a:xfrm>
              <a:off x="-855472" y="2933699"/>
              <a:ext cx="68580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15"/>
            <p:cNvSpPr/>
            <p:nvPr/>
          </p:nvSpPr>
          <p:spPr>
            <a:xfrm>
              <a:off x="3345803" y="3810000"/>
              <a:ext cx="1143000" cy="1143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491340" y="4196834"/>
              <a:ext cx="845103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2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Estimators</a:t>
              </a:r>
              <a:endParaRPr 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18" name="Picture 17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55598" y="4326208"/>
              <a:ext cx="274286" cy="274285"/>
            </a:xfrm>
            <a:prstGeom prst="rect">
              <a:avLst/>
            </a:prstGeom>
          </p:spPr>
        </p:pic>
        <p:cxnSp>
          <p:nvCxnSpPr>
            <p:cNvPr id="19" name="Elbow Connector 18"/>
            <p:cNvCxnSpPr>
              <a:stCxn id="7" idx="6"/>
              <a:endCxn id="16" idx="1"/>
            </p:cNvCxnSpPr>
            <p:nvPr/>
          </p:nvCxnSpPr>
          <p:spPr>
            <a:xfrm>
              <a:off x="2960299" y="2933700"/>
              <a:ext cx="385504" cy="1447800"/>
            </a:xfrm>
            <a:prstGeom prst="bentConnector3">
              <a:avLst>
                <a:gd name="adj1" fmla="val 50000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ectangle 19"/>
            <p:cNvSpPr/>
            <p:nvPr/>
          </p:nvSpPr>
          <p:spPr>
            <a:xfrm>
              <a:off x="1274469" y="3811325"/>
              <a:ext cx="1143000" cy="1143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436372" y="3925623"/>
              <a:ext cx="835486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20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Frequency</a:t>
              </a:r>
            </a:p>
            <a:p>
              <a:pPr algn="ctr"/>
              <a:r>
                <a:rPr lang="en-US" sz="120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Offset</a:t>
              </a:r>
            </a:p>
            <a:p>
              <a:pPr algn="ctr"/>
              <a:r>
                <a:rPr lang="en-US" sz="120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Estimator</a:t>
              </a:r>
              <a:endParaRPr 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22" name="Picture 21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67890" y="3810000"/>
              <a:ext cx="146286" cy="242285"/>
            </a:xfrm>
            <a:prstGeom prst="rect">
              <a:avLst/>
            </a:prstGeom>
          </p:spPr>
        </p:pic>
        <p:sp>
          <p:nvSpPr>
            <p:cNvPr id="23" name="Rectangle 22"/>
            <p:cNvSpPr/>
            <p:nvPr/>
          </p:nvSpPr>
          <p:spPr>
            <a:xfrm>
              <a:off x="4496893" y="2362200"/>
              <a:ext cx="1143000" cy="1143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Equalize</a:t>
              </a: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6310100" y="2362200"/>
              <a:ext cx="1143000" cy="1143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Detection</a:t>
              </a:r>
            </a:p>
            <a:p>
              <a:pPr algn="ctr"/>
              <a:r>
                <a:rPr lang="en-US" sz="12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Filter</a:t>
              </a:r>
              <a:endParaRPr 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8138900" y="2705100"/>
              <a:ext cx="457200" cy="4572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endParaRPr 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6" name="Straight Arrow Connector 25"/>
            <p:cNvCxnSpPr/>
            <p:nvPr/>
          </p:nvCxnSpPr>
          <p:spPr>
            <a:xfrm>
              <a:off x="8291300" y="2846244"/>
              <a:ext cx="0" cy="19889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>
              <a:stCxn id="23" idx="3"/>
              <a:endCxn id="24" idx="1"/>
            </p:cNvCxnSpPr>
            <p:nvPr/>
          </p:nvCxnSpPr>
          <p:spPr>
            <a:xfrm>
              <a:off x="5639893" y="2933700"/>
              <a:ext cx="670207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>
              <a:stCxn id="24" idx="3"/>
              <a:endCxn id="25" idx="1"/>
            </p:cNvCxnSpPr>
            <p:nvPr/>
          </p:nvCxnSpPr>
          <p:spPr>
            <a:xfrm>
              <a:off x="7453100" y="2933700"/>
              <a:ext cx="68580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>
              <a:stCxn id="25" idx="3"/>
            </p:cNvCxnSpPr>
            <p:nvPr/>
          </p:nvCxnSpPr>
          <p:spPr>
            <a:xfrm>
              <a:off x="8596100" y="2933700"/>
              <a:ext cx="68580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0" name="Picture 29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37737" y="2796163"/>
              <a:ext cx="143238" cy="243809"/>
            </a:xfrm>
            <a:prstGeom prst="rect">
              <a:avLst/>
            </a:prstGeom>
          </p:spPr>
        </p:pic>
        <p:pic>
          <p:nvPicPr>
            <p:cNvPr id="31" name="Picture 30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26996" y="2351590"/>
              <a:ext cx="96000" cy="181333"/>
            </a:xfrm>
            <a:prstGeom prst="rect">
              <a:avLst/>
            </a:prstGeom>
          </p:spPr>
        </p:pic>
        <p:pic>
          <p:nvPicPr>
            <p:cNvPr id="32" name="Picture 31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23884" y="2369875"/>
              <a:ext cx="143238" cy="163048"/>
            </a:xfrm>
            <a:prstGeom prst="rect">
              <a:avLst/>
            </a:prstGeom>
          </p:spPr>
        </p:pic>
        <p:pic>
          <p:nvPicPr>
            <p:cNvPr id="33" name="Picture 32"/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09981" y="3810000"/>
              <a:ext cx="143238" cy="175238"/>
            </a:xfrm>
            <a:prstGeom prst="rect">
              <a:avLst/>
            </a:prstGeom>
          </p:spPr>
        </p:pic>
        <p:cxnSp>
          <p:nvCxnSpPr>
            <p:cNvPr id="34" name="Straight Arrow Connector 33"/>
            <p:cNvCxnSpPr/>
            <p:nvPr/>
          </p:nvCxnSpPr>
          <p:spPr>
            <a:xfrm flipV="1">
              <a:off x="6881600" y="3505200"/>
              <a:ext cx="0" cy="28197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Rectangle 34"/>
            <p:cNvSpPr/>
            <p:nvPr/>
          </p:nvSpPr>
          <p:spPr>
            <a:xfrm>
              <a:off x="4158869" y="3886200"/>
              <a:ext cx="329934" cy="4572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4158869" y="4419599"/>
              <a:ext cx="329934" cy="4572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4637694" y="3048000"/>
              <a:ext cx="329934" cy="4572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5170124" y="3048000"/>
              <a:ext cx="329934" cy="4572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39" name="Elbow Connector 38"/>
            <p:cNvCxnSpPr>
              <a:stCxn id="35" idx="3"/>
              <a:endCxn id="37" idx="2"/>
            </p:cNvCxnSpPr>
            <p:nvPr/>
          </p:nvCxnSpPr>
          <p:spPr>
            <a:xfrm flipV="1">
              <a:off x="4488803" y="3505200"/>
              <a:ext cx="313858" cy="609600"/>
            </a:xfrm>
            <a:prstGeom prst="bentConnector2">
              <a:avLst/>
            </a:prstGeom>
            <a:ln w="127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Elbow Connector 39"/>
            <p:cNvCxnSpPr>
              <a:stCxn id="36" idx="3"/>
              <a:endCxn id="38" idx="2"/>
            </p:cNvCxnSpPr>
            <p:nvPr/>
          </p:nvCxnSpPr>
          <p:spPr>
            <a:xfrm flipV="1">
              <a:off x="4488803" y="3505200"/>
              <a:ext cx="846288" cy="1142999"/>
            </a:xfrm>
            <a:prstGeom prst="bentConnector2">
              <a:avLst/>
            </a:prstGeom>
            <a:ln w="127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Elbow Connector 40"/>
            <p:cNvCxnSpPr>
              <a:stCxn id="44" idx="4"/>
            </p:cNvCxnSpPr>
            <p:nvPr/>
          </p:nvCxnSpPr>
          <p:spPr>
            <a:xfrm rot="16200000" flipH="1">
              <a:off x="9128055" y="3616023"/>
              <a:ext cx="1125809" cy="294561"/>
            </a:xfrm>
            <a:prstGeom prst="bentConnector2">
              <a:avLst/>
            </a:prstGeom>
            <a:ln w="127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Elbow Connector 41"/>
            <p:cNvCxnSpPr>
              <a:stCxn id="43" idx="3"/>
              <a:endCxn id="45" idx="3"/>
            </p:cNvCxnSpPr>
            <p:nvPr/>
          </p:nvCxnSpPr>
          <p:spPr>
            <a:xfrm flipV="1">
              <a:off x="10953379" y="2933699"/>
              <a:ext cx="1156310" cy="1447801"/>
            </a:xfrm>
            <a:prstGeom prst="bentConnector3">
              <a:avLst>
                <a:gd name="adj1" fmla="val 119770"/>
              </a:avLst>
            </a:prstGeom>
            <a:ln w="127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Rectangle 42"/>
            <p:cNvSpPr/>
            <p:nvPr/>
          </p:nvSpPr>
          <p:spPr>
            <a:xfrm>
              <a:off x="9810379" y="3810000"/>
              <a:ext cx="1143000" cy="1143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PLL</a:t>
              </a:r>
              <a:endParaRPr 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4" name="Flowchart: Summing Junction 43"/>
            <p:cNvSpPr/>
            <p:nvPr/>
          </p:nvSpPr>
          <p:spPr>
            <a:xfrm>
              <a:off x="9276979" y="2667000"/>
              <a:ext cx="533400" cy="533400"/>
            </a:xfrm>
            <a:prstGeom prst="flowChartSummingJunction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10966689" y="2362199"/>
              <a:ext cx="1143000" cy="1143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46" name="Straight Arrow Connector 45"/>
            <p:cNvCxnSpPr/>
            <p:nvPr/>
          </p:nvCxnSpPr>
          <p:spPr>
            <a:xfrm>
              <a:off x="12109689" y="2933697"/>
              <a:ext cx="684323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7" name="Picture 46"/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2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59378" y="2615607"/>
              <a:ext cx="431238" cy="251429"/>
            </a:xfrm>
            <a:prstGeom prst="rect">
              <a:avLst/>
            </a:prstGeom>
            <a:ln w="12700">
              <a:noFill/>
            </a:ln>
          </p:spPr>
        </p:pic>
        <p:cxnSp>
          <p:nvCxnSpPr>
            <p:cNvPr id="48" name="Straight Connector 47"/>
            <p:cNvCxnSpPr/>
            <p:nvPr/>
          </p:nvCxnSpPr>
          <p:spPr>
            <a:xfrm>
              <a:off x="11201232" y="2926730"/>
              <a:ext cx="673915" cy="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>
              <a:off x="11538189" y="2694933"/>
              <a:ext cx="0" cy="46359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 rot="10800000" flipH="1">
              <a:off x="11536552" y="2701383"/>
              <a:ext cx="310196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 flipH="1">
              <a:off x="11229630" y="3152078"/>
              <a:ext cx="310196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 rot="10800000">
              <a:off x="11538189" y="2694933"/>
              <a:ext cx="0" cy="46359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 rot="16200000">
              <a:off x="11201232" y="2926730"/>
              <a:ext cx="673915" cy="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4" name="Picture 53"/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2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69531" y="2615607"/>
              <a:ext cx="452571" cy="251429"/>
            </a:xfrm>
            <a:prstGeom prst="rect">
              <a:avLst/>
            </a:prstGeom>
            <a:ln w="12700">
              <a:noFill/>
            </a:ln>
          </p:spPr>
        </p:pic>
        <p:pic>
          <p:nvPicPr>
            <p:cNvPr id="55" name="Picture 54"/>
            <p:cNvPicPr>
              <a:picLocks noChangeAspect="1"/>
            </p:cNvPicPr>
            <p:nvPr>
              <p:custDataLst>
                <p:tags r:id="rId13"/>
              </p:custDataLst>
            </p:nvPr>
          </p:nvPicPr>
          <p:blipFill>
            <a:blip r:embed="rId3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47871" y="2611864"/>
              <a:ext cx="438857" cy="251429"/>
            </a:xfrm>
            <a:prstGeom prst="rect">
              <a:avLst/>
            </a:prstGeom>
            <a:ln w="12700">
              <a:noFill/>
            </a:ln>
          </p:spPr>
        </p:pic>
        <p:pic>
          <p:nvPicPr>
            <p:cNvPr id="56" name="Picture 55"/>
            <p:cNvPicPr>
              <a:picLocks noChangeAspect="1"/>
            </p:cNvPicPr>
            <p:nvPr>
              <p:custDataLst>
                <p:tags r:id="rId14"/>
              </p:custDataLst>
            </p:nvPr>
          </p:nvPicPr>
          <p:blipFill>
            <a:blip r:embed="rId3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20593" y="2634391"/>
              <a:ext cx="438857" cy="251429"/>
            </a:xfrm>
            <a:prstGeom prst="rect">
              <a:avLst/>
            </a:prstGeom>
            <a:ln w="12700">
              <a:noFill/>
            </a:ln>
          </p:spPr>
        </p:pic>
        <p:cxnSp>
          <p:nvCxnSpPr>
            <p:cNvPr id="57" name="Straight Arrow Connector 56"/>
            <p:cNvCxnSpPr>
              <a:stCxn id="44" idx="6"/>
              <a:endCxn id="45" idx="1"/>
            </p:cNvCxnSpPr>
            <p:nvPr/>
          </p:nvCxnSpPr>
          <p:spPr>
            <a:xfrm flipV="1">
              <a:off x="9810379" y="2933699"/>
              <a:ext cx="1156310" cy="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Elbow Connector 57"/>
            <p:cNvCxnSpPr>
              <a:stCxn id="44" idx="6"/>
              <a:endCxn id="43" idx="0"/>
            </p:cNvCxnSpPr>
            <p:nvPr/>
          </p:nvCxnSpPr>
          <p:spPr>
            <a:xfrm>
              <a:off x="9810379" y="2933700"/>
              <a:ext cx="571500" cy="876300"/>
            </a:xfrm>
            <a:prstGeom prst="bentConnector2">
              <a:avLst/>
            </a:prstGeom>
            <a:ln w="127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9" name="Picture 58"/>
            <p:cNvPicPr>
              <a:picLocks noChangeAspect="1"/>
            </p:cNvPicPr>
            <p:nvPr>
              <p:custDataLst>
                <p:tags r:id="rId15"/>
              </p:custDataLst>
            </p:nvPr>
          </p:nvPicPr>
          <p:blipFill>
            <a:blip r:embed="rId3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0869" y="3810000"/>
              <a:ext cx="195048" cy="173714"/>
            </a:xfrm>
            <a:prstGeom prst="rect">
              <a:avLst/>
            </a:prstGeom>
          </p:spPr>
        </p:pic>
        <p:cxnSp>
          <p:nvCxnSpPr>
            <p:cNvPr id="60" name="Straight Arrow Connector 59"/>
            <p:cNvCxnSpPr/>
            <p:nvPr/>
          </p:nvCxnSpPr>
          <p:spPr>
            <a:xfrm flipV="1">
              <a:off x="5068393" y="3505200"/>
              <a:ext cx="0" cy="28197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1" name="Picture 60"/>
            <p:cNvPicPr>
              <a:picLocks noChangeAspect="1"/>
            </p:cNvPicPr>
            <p:nvPr>
              <p:custDataLst>
                <p:tags r:id="rId16"/>
              </p:custDataLst>
            </p:nvPr>
          </p:nvPicPr>
          <p:blipFill>
            <a:blip r:embed="rId3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76979" y="4400283"/>
              <a:ext cx="472380" cy="265143"/>
            </a:xfrm>
            <a:prstGeom prst="rect">
              <a:avLst/>
            </a:prstGeom>
          </p:spPr>
        </p:pic>
      </p:grpSp>
      <p:sp>
        <p:nvSpPr>
          <p:cNvPr id="63" name="Rectangle 62"/>
          <p:cNvSpPr/>
          <p:nvPr/>
        </p:nvSpPr>
        <p:spPr>
          <a:xfrm>
            <a:off x="7784619" y="3389925"/>
            <a:ext cx="30008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2</a:t>
            </a:r>
            <a:endParaRPr lang="en-US" sz="1200" dirty="0"/>
          </a:p>
        </p:txBody>
      </p:sp>
      <p:sp>
        <p:nvSpPr>
          <p:cNvPr id="66" name="Rectangle 65"/>
          <p:cNvSpPr/>
          <p:nvPr/>
        </p:nvSpPr>
        <p:spPr>
          <a:xfrm>
            <a:off x="2711933" y="5837812"/>
            <a:ext cx="676813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1.907 </a:t>
            </a:r>
            <a:r>
              <a:rPr lang="en-US" sz="2800" dirty="0" smtClean="0"/>
              <a:t>Seconds </a:t>
            </a:r>
            <a:r>
              <a:rPr lang="en-US" sz="2800" dirty="0"/>
              <a:t>is </a:t>
            </a:r>
            <a:r>
              <a:rPr lang="en-US" sz="2800" dirty="0" smtClean="0"/>
              <a:t>3103 or 3104 </a:t>
            </a:r>
            <a:r>
              <a:rPr lang="en-US" sz="2800" dirty="0" err="1"/>
              <a:t>iNET</a:t>
            </a:r>
            <a:r>
              <a:rPr lang="en-US" sz="2800" dirty="0"/>
              <a:t> </a:t>
            </a:r>
            <a:r>
              <a:rPr lang="en-US" sz="2800" dirty="0" smtClean="0"/>
              <a:t>Packets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622361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- PAQ Project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018257" y="3117037"/>
            <a:ext cx="10155487" cy="1839410"/>
            <a:chOff x="-1388872" y="2351590"/>
            <a:chExt cx="14369847" cy="2602735"/>
          </a:xfrm>
        </p:grpSpPr>
        <p:sp>
          <p:nvSpPr>
            <p:cNvPr id="5" name="Rectangle 4"/>
            <p:cNvSpPr/>
            <p:nvPr/>
          </p:nvSpPr>
          <p:spPr>
            <a:xfrm>
              <a:off x="-169672" y="2362199"/>
              <a:ext cx="1143000" cy="1143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Preamble</a:t>
              </a:r>
            </a:p>
            <a:p>
              <a:pPr algn="ctr"/>
              <a:r>
                <a:rPr lang="en-US" sz="12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Detector</a:t>
              </a:r>
              <a:endParaRPr 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6" name="Picture 5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8165" y="2671408"/>
              <a:ext cx="214857" cy="185905"/>
            </a:xfrm>
            <a:prstGeom prst="rect">
              <a:avLst/>
            </a:prstGeom>
          </p:spPr>
        </p:pic>
        <p:sp>
          <p:nvSpPr>
            <p:cNvPr id="7" name="Flowchart: Summing Junction 6"/>
            <p:cNvSpPr/>
            <p:nvPr/>
          </p:nvSpPr>
          <p:spPr>
            <a:xfrm>
              <a:off x="2426899" y="2667000"/>
              <a:ext cx="533400" cy="533400"/>
            </a:xfrm>
            <a:prstGeom prst="flowChartSummingJunction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8" name="Straight Arrow Connector 7"/>
            <p:cNvCxnSpPr>
              <a:stCxn id="5" idx="3"/>
              <a:endCxn id="7" idx="2"/>
            </p:cNvCxnSpPr>
            <p:nvPr/>
          </p:nvCxnSpPr>
          <p:spPr>
            <a:xfrm>
              <a:off x="973328" y="2933699"/>
              <a:ext cx="1453571" cy="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Elbow Connector 8"/>
            <p:cNvCxnSpPr>
              <a:stCxn id="5" idx="3"/>
              <a:endCxn id="20" idx="1"/>
            </p:cNvCxnSpPr>
            <p:nvPr/>
          </p:nvCxnSpPr>
          <p:spPr>
            <a:xfrm>
              <a:off x="973328" y="2933699"/>
              <a:ext cx="301141" cy="1449126"/>
            </a:xfrm>
            <a:prstGeom prst="bentConnector3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Elbow Connector 9"/>
            <p:cNvCxnSpPr>
              <a:stCxn id="20" idx="3"/>
              <a:endCxn id="7" idx="4"/>
            </p:cNvCxnSpPr>
            <p:nvPr/>
          </p:nvCxnSpPr>
          <p:spPr>
            <a:xfrm flipV="1">
              <a:off x="2417469" y="3200400"/>
              <a:ext cx="276130" cy="1182425"/>
            </a:xfrm>
            <a:prstGeom prst="bentConnector2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" name="Picture 10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8018" y="4447522"/>
              <a:ext cx="612571" cy="217904"/>
            </a:xfrm>
            <a:prstGeom prst="rect">
              <a:avLst/>
            </a:prstGeom>
          </p:spPr>
        </p:pic>
        <p:cxnSp>
          <p:nvCxnSpPr>
            <p:cNvPr id="12" name="Straight Arrow Connector 11"/>
            <p:cNvCxnSpPr>
              <a:stCxn id="7" idx="6"/>
              <a:endCxn id="23" idx="1"/>
            </p:cNvCxnSpPr>
            <p:nvPr/>
          </p:nvCxnSpPr>
          <p:spPr>
            <a:xfrm>
              <a:off x="2960299" y="2933700"/>
              <a:ext cx="1536594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" name="Picture 12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03548" y="2667000"/>
              <a:ext cx="103619" cy="175238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388872" y="2807983"/>
              <a:ext cx="440380" cy="251429"/>
            </a:xfrm>
            <a:prstGeom prst="rect">
              <a:avLst/>
            </a:prstGeom>
          </p:spPr>
        </p:pic>
        <p:cxnSp>
          <p:nvCxnSpPr>
            <p:cNvPr id="15" name="Straight Arrow Connector 14"/>
            <p:cNvCxnSpPr/>
            <p:nvPr/>
          </p:nvCxnSpPr>
          <p:spPr>
            <a:xfrm>
              <a:off x="-855472" y="2933699"/>
              <a:ext cx="68580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15"/>
            <p:cNvSpPr/>
            <p:nvPr/>
          </p:nvSpPr>
          <p:spPr>
            <a:xfrm>
              <a:off x="3345803" y="3810000"/>
              <a:ext cx="1143000" cy="1143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491340" y="4196834"/>
              <a:ext cx="845103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2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Estimators</a:t>
              </a:r>
              <a:endParaRPr 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18" name="Picture 17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55598" y="4326208"/>
              <a:ext cx="274286" cy="274285"/>
            </a:xfrm>
            <a:prstGeom prst="rect">
              <a:avLst/>
            </a:prstGeom>
          </p:spPr>
        </p:pic>
        <p:cxnSp>
          <p:nvCxnSpPr>
            <p:cNvPr id="19" name="Elbow Connector 18"/>
            <p:cNvCxnSpPr>
              <a:stCxn id="7" idx="6"/>
              <a:endCxn id="16" idx="1"/>
            </p:cNvCxnSpPr>
            <p:nvPr/>
          </p:nvCxnSpPr>
          <p:spPr>
            <a:xfrm>
              <a:off x="2960299" y="2933700"/>
              <a:ext cx="385504" cy="1447800"/>
            </a:xfrm>
            <a:prstGeom prst="bentConnector3">
              <a:avLst>
                <a:gd name="adj1" fmla="val 50000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ectangle 19"/>
            <p:cNvSpPr/>
            <p:nvPr/>
          </p:nvSpPr>
          <p:spPr>
            <a:xfrm>
              <a:off x="1274469" y="3811325"/>
              <a:ext cx="1143000" cy="1143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436372" y="3925623"/>
              <a:ext cx="835486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20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Frequency</a:t>
              </a:r>
            </a:p>
            <a:p>
              <a:pPr algn="ctr"/>
              <a:r>
                <a:rPr lang="en-US" sz="120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Offset</a:t>
              </a:r>
            </a:p>
            <a:p>
              <a:pPr algn="ctr"/>
              <a:r>
                <a:rPr lang="en-US" sz="120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Estimator</a:t>
              </a:r>
              <a:endParaRPr 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22" name="Picture 21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67890" y="3810000"/>
              <a:ext cx="146286" cy="242285"/>
            </a:xfrm>
            <a:prstGeom prst="rect">
              <a:avLst/>
            </a:prstGeom>
          </p:spPr>
        </p:pic>
        <p:sp>
          <p:nvSpPr>
            <p:cNvPr id="23" name="Rectangle 22"/>
            <p:cNvSpPr/>
            <p:nvPr/>
          </p:nvSpPr>
          <p:spPr>
            <a:xfrm>
              <a:off x="4496893" y="2362200"/>
              <a:ext cx="1143000" cy="1143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Equalize</a:t>
              </a: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6310100" y="2362200"/>
              <a:ext cx="1143000" cy="1143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Detection</a:t>
              </a:r>
            </a:p>
            <a:p>
              <a:pPr algn="ctr"/>
              <a:r>
                <a:rPr lang="en-US" sz="12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Filter</a:t>
              </a:r>
              <a:endParaRPr 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8138900" y="2705100"/>
              <a:ext cx="457200" cy="4572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endParaRPr 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6" name="Straight Arrow Connector 25"/>
            <p:cNvCxnSpPr/>
            <p:nvPr/>
          </p:nvCxnSpPr>
          <p:spPr>
            <a:xfrm>
              <a:off x="8291300" y="2846244"/>
              <a:ext cx="0" cy="19889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>
              <a:stCxn id="23" idx="3"/>
              <a:endCxn id="24" idx="1"/>
            </p:cNvCxnSpPr>
            <p:nvPr/>
          </p:nvCxnSpPr>
          <p:spPr>
            <a:xfrm>
              <a:off x="5639893" y="2933700"/>
              <a:ext cx="670207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>
              <a:stCxn id="24" idx="3"/>
              <a:endCxn id="25" idx="1"/>
            </p:cNvCxnSpPr>
            <p:nvPr/>
          </p:nvCxnSpPr>
          <p:spPr>
            <a:xfrm>
              <a:off x="7453100" y="2933700"/>
              <a:ext cx="68580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>
              <a:stCxn id="25" idx="3"/>
            </p:cNvCxnSpPr>
            <p:nvPr/>
          </p:nvCxnSpPr>
          <p:spPr>
            <a:xfrm>
              <a:off x="8596100" y="2933700"/>
              <a:ext cx="68580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0" name="Picture 29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37737" y="2796163"/>
              <a:ext cx="143238" cy="243809"/>
            </a:xfrm>
            <a:prstGeom prst="rect">
              <a:avLst/>
            </a:prstGeom>
          </p:spPr>
        </p:pic>
        <p:pic>
          <p:nvPicPr>
            <p:cNvPr id="31" name="Picture 30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26996" y="2351590"/>
              <a:ext cx="96000" cy="181333"/>
            </a:xfrm>
            <a:prstGeom prst="rect">
              <a:avLst/>
            </a:prstGeom>
          </p:spPr>
        </p:pic>
        <p:pic>
          <p:nvPicPr>
            <p:cNvPr id="32" name="Picture 31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23884" y="2369875"/>
              <a:ext cx="143238" cy="163048"/>
            </a:xfrm>
            <a:prstGeom prst="rect">
              <a:avLst/>
            </a:prstGeom>
          </p:spPr>
        </p:pic>
        <p:pic>
          <p:nvPicPr>
            <p:cNvPr id="33" name="Picture 32"/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09981" y="3810000"/>
              <a:ext cx="143238" cy="175238"/>
            </a:xfrm>
            <a:prstGeom prst="rect">
              <a:avLst/>
            </a:prstGeom>
          </p:spPr>
        </p:pic>
        <p:cxnSp>
          <p:nvCxnSpPr>
            <p:cNvPr id="34" name="Straight Arrow Connector 33"/>
            <p:cNvCxnSpPr/>
            <p:nvPr/>
          </p:nvCxnSpPr>
          <p:spPr>
            <a:xfrm flipV="1">
              <a:off x="6881600" y="3505200"/>
              <a:ext cx="0" cy="28197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Rectangle 34"/>
            <p:cNvSpPr/>
            <p:nvPr/>
          </p:nvSpPr>
          <p:spPr>
            <a:xfrm>
              <a:off x="4158869" y="3886200"/>
              <a:ext cx="329934" cy="4572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4158869" y="4419599"/>
              <a:ext cx="329934" cy="4572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4637694" y="3048000"/>
              <a:ext cx="329934" cy="4572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5170124" y="3048000"/>
              <a:ext cx="329934" cy="4572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39" name="Elbow Connector 38"/>
            <p:cNvCxnSpPr>
              <a:stCxn id="35" idx="3"/>
              <a:endCxn id="37" idx="2"/>
            </p:cNvCxnSpPr>
            <p:nvPr/>
          </p:nvCxnSpPr>
          <p:spPr>
            <a:xfrm flipV="1">
              <a:off x="4488803" y="3505200"/>
              <a:ext cx="313858" cy="609600"/>
            </a:xfrm>
            <a:prstGeom prst="bentConnector2">
              <a:avLst/>
            </a:prstGeom>
            <a:ln w="127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Elbow Connector 39"/>
            <p:cNvCxnSpPr>
              <a:stCxn id="36" idx="3"/>
              <a:endCxn id="38" idx="2"/>
            </p:cNvCxnSpPr>
            <p:nvPr/>
          </p:nvCxnSpPr>
          <p:spPr>
            <a:xfrm flipV="1">
              <a:off x="4488803" y="3505200"/>
              <a:ext cx="846288" cy="1142999"/>
            </a:xfrm>
            <a:prstGeom prst="bentConnector2">
              <a:avLst/>
            </a:prstGeom>
            <a:ln w="127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Elbow Connector 40"/>
            <p:cNvCxnSpPr>
              <a:stCxn id="44" idx="4"/>
            </p:cNvCxnSpPr>
            <p:nvPr/>
          </p:nvCxnSpPr>
          <p:spPr>
            <a:xfrm rot="16200000" flipH="1">
              <a:off x="9128055" y="3616023"/>
              <a:ext cx="1125809" cy="294561"/>
            </a:xfrm>
            <a:prstGeom prst="bentConnector2">
              <a:avLst/>
            </a:prstGeom>
            <a:ln w="127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Elbow Connector 41"/>
            <p:cNvCxnSpPr>
              <a:stCxn id="43" idx="3"/>
              <a:endCxn id="45" idx="3"/>
            </p:cNvCxnSpPr>
            <p:nvPr/>
          </p:nvCxnSpPr>
          <p:spPr>
            <a:xfrm flipV="1">
              <a:off x="10953379" y="2933699"/>
              <a:ext cx="1156310" cy="1447801"/>
            </a:xfrm>
            <a:prstGeom prst="bentConnector3">
              <a:avLst>
                <a:gd name="adj1" fmla="val 119770"/>
              </a:avLst>
            </a:prstGeom>
            <a:ln w="127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Rectangle 42"/>
            <p:cNvSpPr/>
            <p:nvPr/>
          </p:nvSpPr>
          <p:spPr>
            <a:xfrm>
              <a:off x="9810379" y="3810000"/>
              <a:ext cx="1143000" cy="1143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PLL</a:t>
              </a:r>
              <a:endParaRPr 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4" name="Flowchart: Summing Junction 43"/>
            <p:cNvSpPr/>
            <p:nvPr/>
          </p:nvSpPr>
          <p:spPr>
            <a:xfrm>
              <a:off x="9276979" y="2667000"/>
              <a:ext cx="533400" cy="533400"/>
            </a:xfrm>
            <a:prstGeom prst="flowChartSummingJunction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10966689" y="2362199"/>
              <a:ext cx="1143000" cy="1143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46" name="Straight Arrow Connector 45"/>
            <p:cNvCxnSpPr/>
            <p:nvPr/>
          </p:nvCxnSpPr>
          <p:spPr>
            <a:xfrm>
              <a:off x="12109689" y="2933697"/>
              <a:ext cx="684323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7" name="Picture 46"/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2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59378" y="2615607"/>
              <a:ext cx="431238" cy="251429"/>
            </a:xfrm>
            <a:prstGeom prst="rect">
              <a:avLst/>
            </a:prstGeom>
            <a:ln w="12700">
              <a:noFill/>
            </a:ln>
          </p:spPr>
        </p:pic>
        <p:cxnSp>
          <p:nvCxnSpPr>
            <p:cNvPr id="48" name="Straight Connector 47"/>
            <p:cNvCxnSpPr/>
            <p:nvPr/>
          </p:nvCxnSpPr>
          <p:spPr>
            <a:xfrm>
              <a:off x="11201232" y="2926730"/>
              <a:ext cx="673915" cy="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>
              <a:off x="11538189" y="2694933"/>
              <a:ext cx="0" cy="46359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 rot="10800000" flipH="1">
              <a:off x="11536552" y="2701383"/>
              <a:ext cx="310196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 flipH="1">
              <a:off x="11229630" y="3152078"/>
              <a:ext cx="310196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 rot="10800000">
              <a:off x="11538189" y="2694933"/>
              <a:ext cx="0" cy="46359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 rot="16200000">
              <a:off x="11201232" y="2926730"/>
              <a:ext cx="673915" cy="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4" name="Picture 53"/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2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69531" y="2615607"/>
              <a:ext cx="452571" cy="251429"/>
            </a:xfrm>
            <a:prstGeom prst="rect">
              <a:avLst/>
            </a:prstGeom>
            <a:ln w="12700">
              <a:noFill/>
            </a:ln>
          </p:spPr>
        </p:pic>
        <p:pic>
          <p:nvPicPr>
            <p:cNvPr id="55" name="Picture 54"/>
            <p:cNvPicPr>
              <a:picLocks noChangeAspect="1"/>
            </p:cNvPicPr>
            <p:nvPr>
              <p:custDataLst>
                <p:tags r:id="rId13"/>
              </p:custDataLst>
            </p:nvPr>
          </p:nvPicPr>
          <p:blipFill>
            <a:blip r:embed="rId3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47871" y="2611864"/>
              <a:ext cx="438857" cy="251429"/>
            </a:xfrm>
            <a:prstGeom prst="rect">
              <a:avLst/>
            </a:prstGeom>
            <a:ln w="12700">
              <a:noFill/>
            </a:ln>
          </p:spPr>
        </p:pic>
        <p:pic>
          <p:nvPicPr>
            <p:cNvPr id="56" name="Picture 55"/>
            <p:cNvPicPr>
              <a:picLocks noChangeAspect="1"/>
            </p:cNvPicPr>
            <p:nvPr>
              <p:custDataLst>
                <p:tags r:id="rId14"/>
              </p:custDataLst>
            </p:nvPr>
          </p:nvPicPr>
          <p:blipFill>
            <a:blip r:embed="rId3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20593" y="2634391"/>
              <a:ext cx="438857" cy="251429"/>
            </a:xfrm>
            <a:prstGeom prst="rect">
              <a:avLst/>
            </a:prstGeom>
            <a:ln w="12700">
              <a:noFill/>
            </a:ln>
          </p:spPr>
        </p:pic>
        <p:cxnSp>
          <p:nvCxnSpPr>
            <p:cNvPr id="57" name="Straight Arrow Connector 56"/>
            <p:cNvCxnSpPr>
              <a:stCxn id="44" idx="6"/>
              <a:endCxn id="45" idx="1"/>
            </p:cNvCxnSpPr>
            <p:nvPr/>
          </p:nvCxnSpPr>
          <p:spPr>
            <a:xfrm flipV="1">
              <a:off x="9810379" y="2933699"/>
              <a:ext cx="1156310" cy="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Elbow Connector 57"/>
            <p:cNvCxnSpPr>
              <a:stCxn id="44" idx="6"/>
              <a:endCxn id="43" idx="0"/>
            </p:cNvCxnSpPr>
            <p:nvPr/>
          </p:nvCxnSpPr>
          <p:spPr>
            <a:xfrm>
              <a:off x="9810379" y="2933700"/>
              <a:ext cx="571500" cy="876300"/>
            </a:xfrm>
            <a:prstGeom prst="bentConnector2">
              <a:avLst/>
            </a:prstGeom>
            <a:ln w="127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9" name="Picture 58"/>
            <p:cNvPicPr>
              <a:picLocks noChangeAspect="1"/>
            </p:cNvPicPr>
            <p:nvPr>
              <p:custDataLst>
                <p:tags r:id="rId15"/>
              </p:custDataLst>
            </p:nvPr>
          </p:nvPicPr>
          <p:blipFill>
            <a:blip r:embed="rId3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0869" y="3810000"/>
              <a:ext cx="195048" cy="173714"/>
            </a:xfrm>
            <a:prstGeom prst="rect">
              <a:avLst/>
            </a:prstGeom>
          </p:spPr>
        </p:pic>
        <p:cxnSp>
          <p:nvCxnSpPr>
            <p:cNvPr id="60" name="Straight Arrow Connector 59"/>
            <p:cNvCxnSpPr/>
            <p:nvPr/>
          </p:nvCxnSpPr>
          <p:spPr>
            <a:xfrm flipV="1">
              <a:off x="5068393" y="3505200"/>
              <a:ext cx="0" cy="28197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1" name="Picture 60"/>
            <p:cNvPicPr>
              <a:picLocks noChangeAspect="1"/>
            </p:cNvPicPr>
            <p:nvPr>
              <p:custDataLst>
                <p:tags r:id="rId16"/>
              </p:custDataLst>
            </p:nvPr>
          </p:nvPicPr>
          <p:blipFill>
            <a:blip r:embed="rId3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76979" y="4400283"/>
              <a:ext cx="472380" cy="265143"/>
            </a:xfrm>
            <a:prstGeom prst="rect">
              <a:avLst/>
            </a:prstGeom>
          </p:spPr>
        </p:pic>
      </p:grpSp>
      <p:sp>
        <p:nvSpPr>
          <p:cNvPr id="63" name="Rectangle 62"/>
          <p:cNvSpPr/>
          <p:nvPr/>
        </p:nvSpPr>
        <p:spPr>
          <a:xfrm>
            <a:off x="7784619" y="3389925"/>
            <a:ext cx="30008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2</a:t>
            </a:r>
            <a:endParaRPr lang="en-US" sz="1200" dirty="0"/>
          </a:p>
        </p:txBody>
      </p:sp>
      <p:sp>
        <p:nvSpPr>
          <p:cNvPr id="65" name="Rectangle 64"/>
          <p:cNvSpPr/>
          <p:nvPr/>
        </p:nvSpPr>
        <p:spPr>
          <a:xfrm>
            <a:off x="5090357" y="3046142"/>
            <a:ext cx="3081491" cy="952179"/>
          </a:xfrm>
          <a:prstGeom prst="rect">
            <a:avLst/>
          </a:prstGeom>
          <a:noFill/>
          <a:ln w="381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2711933" y="5837812"/>
            <a:ext cx="676813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1.907 </a:t>
            </a:r>
            <a:r>
              <a:rPr lang="en-US" sz="2800" dirty="0" smtClean="0"/>
              <a:t>Seconds </a:t>
            </a:r>
            <a:r>
              <a:rPr lang="en-US" sz="2800" dirty="0"/>
              <a:t>is </a:t>
            </a:r>
            <a:r>
              <a:rPr lang="en-US" sz="2800" dirty="0" smtClean="0"/>
              <a:t>3103 or 3104 </a:t>
            </a:r>
            <a:r>
              <a:rPr lang="en-US" sz="2800" dirty="0" err="1"/>
              <a:t>iNET</a:t>
            </a:r>
            <a:r>
              <a:rPr lang="en-US" sz="2800" dirty="0"/>
              <a:t> </a:t>
            </a:r>
            <a:r>
              <a:rPr lang="en-US" sz="2800" dirty="0" smtClean="0"/>
              <a:t>Packets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228321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3344008" y="1547501"/>
            <a:ext cx="5503984" cy="5234299"/>
            <a:chOff x="3344008" y="861701"/>
            <a:chExt cx="5503984" cy="5234299"/>
          </a:xfrm>
        </p:grpSpPr>
        <p:cxnSp>
          <p:nvCxnSpPr>
            <p:cNvPr id="5" name="Straight Arrow Connector 4"/>
            <p:cNvCxnSpPr>
              <a:stCxn id="13" idx="3"/>
              <a:endCxn id="49" idx="1"/>
            </p:cNvCxnSpPr>
            <p:nvPr/>
          </p:nvCxnSpPr>
          <p:spPr>
            <a:xfrm>
              <a:off x="4872675" y="5024215"/>
              <a:ext cx="1046860" cy="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/>
            <p:cNvCxnSpPr>
              <a:stCxn id="14" idx="3"/>
              <a:endCxn id="50" idx="1"/>
            </p:cNvCxnSpPr>
            <p:nvPr/>
          </p:nvCxnSpPr>
          <p:spPr>
            <a:xfrm>
              <a:off x="4872675" y="4077056"/>
              <a:ext cx="1046860" cy="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/>
            <p:cNvCxnSpPr>
              <a:stCxn id="15" idx="3"/>
              <a:endCxn id="51" idx="1"/>
            </p:cNvCxnSpPr>
            <p:nvPr/>
          </p:nvCxnSpPr>
          <p:spPr>
            <a:xfrm>
              <a:off x="4872675" y="3129897"/>
              <a:ext cx="104686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>
              <a:stCxn id="16" idx="3"/>
              <a:endCxn id="52" idx="1"/>
            </p:cNvCxnSpPr>
            <p:nvPr/>
          </p:nvCxnSpPr>
          <p:spPr>
            <a:xfrm>
              <a:off x="4872675" y="2182738"/>
              <a:ext cx="1046860" cy="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>
              <a:stCxn id="17" idx="3"/>
              <a:endCxn id="53" idx="1"/>
            </p:cNvCxnSpPr>
            <p:nvPr/>
          </p:nvCxnSpPr>
          <p:spPr>
            <a:xfrm>
              <a:off x="4872675" y="1235579"/>
              <a:ext cx="1046860" cy="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" name="Picture 9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47290" y="5889125"/>
              <a:ext cx="93707" cy="114642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65560" y="3072576"/>
              <a:ext cx="67788" cy="114642"/>
            </a:xfrm>
            <a:prstGeom prst="rect">
              <a:avLst/>
            </a:prstGeom>
          </p:spPr>
        </p:pic>
        <p:cxnSp>
          <p:nvCxnSpPr>
            <p:cNvPr id="12" name="Straight Arrow Connector 11"/>
            <p:cNvCxnSpPr>
              <a:endCxn id="15" idx="1"/>
            </p:cNvCxnSpPr>
            <p:nvPr/>
          </p:nvCxnSpPr>
          <p:spPr>
            <a:xfrm>
              <a:off x="3674528" y="3128338"/>
              <a:ext cx="450390" cy="155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12"/>
            <p:cNvSpPr/>
            <p:nvPr/>
          </p:nvSpPr>
          <p:spPr>
            <a:xfrm>
              <a:off x="4124918" y="4650336"/>
              <a:ext cx="747757" cy="74775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Compute </a:t>
              </a:r>
              <a:r>
                <a:rPr lang="en-US" sz="12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FDE2</a:t>
              </a:r>
              <a:endParaRPr 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4124918" y="3703178"/>
              <a:ext cx="747757" cy="74775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Compute </a:t>
              </a:r>
              <a:r>
                <a:rPr lang="en-US" sz="12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FDE1</a:t>
              </a:r>
              <a:endParaRPr 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124918" y="2756019"/>
              <a:ext cx="747757" cy="74775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Compute </a:t>
              </a:r>
              <a:r>
                <a:rPr lang="en-US" sz="12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CMA</a:t>
              </a:r>
              <a:endParaRPr lang="en-US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Filter</a:t>
              </a:r>
              <a:endParaRPr 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124918" y="1808860"/>
              <a:ext cx="747757" cy="74775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Compute MMSE</a:t>
              </a:r>
            </a:p>
            <a:p>
              <a:pPr algn="ct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Filter</a:t>
              </a:r>
              <a:endParaRPr 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4124918" y="861701"/>
              <a:ext cx="747757" cy="74775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Compute ZF</a:t>
              </a:r>
            </a:p>
            <a:p>
              <a:pPr algn="ctr"/>
              <a:r>
                <a:rPr lang="en-US" sz="12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Filter</a:t>
              </a:r>
              <a:endParaRPr 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3824947" y="1280953"/>
              <a:ext cx="149551" cy="14955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pic>
          <p:nvPicPr>
            <p:cNvPr id="19" name="Picture 18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47300" y="5862719"/>
              <a:ext cx="95701" cy="158506"/>
            </a:xfrm>
            <a:prstGeom prst="rect">
              <a:avLst/>
            </a:prstGeom>
          </p:spPr>
        </p:pic>
        <p:cxnSp>
          <p:nvCxnSpPr>
            <p:cNvPr id="20" name="Straight Arrow Connector 19"/>
            <p:cNvCxnSpPr/>
            <p:nvPr/>
          </p:nvCxnSpPr>
          <p:spPr>
            <a:xfrm>
              <a:off x="3790036" y="4824812"/>
              <a:ext cx="334995" cy="1"/>
            </a:xfrm>
            <a:prstGeom prst="straightConnector1">
              <a:avLst/>
            </a:prstGeom>
            <a:ln w="12700">
              <a:solidFill>
                <a:schemeClr val="bg1">
                  <a:lumMod val="50000"/>
                </a:schemeClr>
              </a:solidFill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>
              <a:off x="3790036" y="3877654"/>
              <a:ext cx="334995" cy="1"/>
            </a:xfrm>
            <a:prstGeom prst="straightConnector1">
              <a:avLst/>
            </a:prstGeom>
            <a:ln w="12700">
              <a:solidFill>
                <a:schemeClr val="bg1">
                  <a:lumMod val="50000"/>
                </a:schemeClr>
              </a:solidFill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>
              <a:off x="3790036" y="1983336"/>
              <a:ext cx="334995" cy="1"/>
            </a:xfrm>
            <a:prstGeom prst="straightConnector1">
              <a:avLst/>
            </a:prstGeom>
            <a:ln w="12700">
              <a:solidFill>
                <a:schemeClr val="bg1">
                  <a:lumMod val="50000"/>
                </a:schemeClr>
              </a:solidFill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>
              <a:stCxn id="78" idx="2"/>
              <a:endCxn id="76" idx="0"/>
            </p:cNvCxnSpPr>
            <p:nvPr/>
          </p:nvCxnSpPr>
          <p:spPr>
            <a:xfrm>
              <a:off x="3790036" y="1983729"/>
              <a:ext cx="0" cy="3683556"/>
            </a:xfrm>
            <a:prstGeom prst="straightConnector1">
              <a:avLst/>
            </a:prstGeom>
            <a:ln w="12700">
              <a:solidFill>
                <a:schemeClr val="bg1">
                  <a:lumMod val="50000"/>
                </a:schemeClr>
              </a:solidFill>
              <a:prstDash val="lg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>
              <a:endCxn id="76" idx="0"/>
            </p:cNvCxnSpPr>
            <p:nvPr/>
          </p:nvCxnSpPr>
          <p:spPr>
            <a:xfrm>
              <a:off x="3576563" y="5667285"/>
              <a:ext cx="213473" cy="0"/>
            </a:xfrm>
            <a:prstGeom prst="straightConnector1">
              <a:avLst/>
            </a:prstGeom>
            <a:ln w="12700">
              <a:solidFill>
                <a:schemeClr val="bg1">
                  <a:lumMod val="50000"/>
                </a:schemeClr>
              </a:solidFill>
              <a:prstDash val="lg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5" name="Picture 24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44008" y="5572570"/>
              <a:ext cx="179439" cy="179441"/>
            </a:xfrm>
            <a:prstGeom prst="rect">
              <a:avLst/>
            </a:prstGeom>
          </p:spPr>
        </p:pic>
        <p:cxnSp>
          <p:nvCxnSpPr>
            <p:cNvPr id="26" name="Straight Arrow Connector 25"/>
            <p:cNvCxnSpPr/>
            <p:nvPr/>
          </p:nvCxnSpPr>
          <p:spPr>
            <a:xfrm>
              <a:off x="3897713" y="5223617"/>
              <a:ext cx="227318" cy="1"/>
            </a:xfrm>
            <a:prstGeom prst="straightConnector1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/>
            <p:nvPr/>
          </p:nvCxnSpPr>
          <p:spPr>
            <a:xfrm>
              <a:off x="3897713" y="4278014"/>
              <a:ext cx="227318" cy="1"/>
            </a:xfrm>
            <a:prstGeom prst="straightConnector1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/>
            <p:nvPr/>
          </p:nvCxnSpPr>
          <p:spPr>
            <a:xfrm>
              <a:off x="3897713" y="2382140"/>
              <a:ext cx="227318" cy="1"/>
            </a:xfrm>
            <a:prstGeom prst="straightConnector1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/>
            <p:nvPr/>
          </p:nvCxnSpPr>
          <p:spPr>
            <a:xfrm>
              <a:off x="3897713" y="1433423"/>
              <a:ext cx="227318" cy="1"/>
            </a:xfrm>
            <a:prstGeom prst="straightConnector1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>
              <a:stCxn id="18" idx="2"/>
              <a:endCxn id="32" idx="0"/>
            </p:cNvCxnSpPr>
            <p:nvPr/>
          </p:nvCxnSpPr>
          <p:spPr>
            <a:xfrm>
              <a:off x="3899723" y="1430504"/>
              <a:ext cx="0" cy="4515945"/>
            </a:xfrm>
            <a:prstGeom prst="straightConnector1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>
              <a:off x="3693892" y="5945087"/>
              <a:ext cx="208946" cy="1361"/>
            </a:xfrm>
            <a:prstGeom prst="straightConnector1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Rectangle 31"/>
            <p:cNvSpPr/>
            <p:nvPr/>
          </p:nvSpPr>
          <p:spPr>
            <a:xfrm>
              <a:off x="3824947" y="5946449"/>
              <a:ext cx="149551" cy="14955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33" name="Straight Arrow Connector 32"/>
            <p:cNvCxnSpPr>
              <a:stCxn id="49" idx="3"/>
            </p:cNvCxnSpPr>
            <p:nvPr/>
          </p:nvCxnSpPr>
          <p:spPr>
            <a:xfrm>
              <a:off x="6667292" y="5024216"/>
              <a:ext cx="448655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Rectangle 33"/>
            <p:cNvSpPr/>
            <p:nvPr/>
          </p:nvSpPr>
          <p:spPr>
            <a:xfrm>
              <a:off x="7115947" y="4650337"/>
              <a:ext cx="747757" cy="74775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OQPSK</a:t>
              </a:r>
            </a:p>
            <a:p>
              <a:pPr algn="ctr"/>
              <a:r>
                <a:rPr lang="en-US" sz="12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Detector</a:t>
              </a:r>
              <a:endParaRPr 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5" name="Straight Arrow Connector 34"/>
            <p:cNvCxnSpPr/>
            <p:nvPr/>
          </p:nvCxnSpPr>
          <p:spPr>
            <a:xfrm>
              <a:off x="7863704" y="5024216"/>
              <a:ext cx="448654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6" name="Picture 35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53538" y="4944465"/>
              <a:ext cx="432648" cy="183426"/>
            </a:xfrm>
            <a:prstGeom prst="rect">
              <a:avLst/>
            </a:prstGeom>
          </p:spPr>
        </p:pic>
        <p:cxnSp>
          <p:nvCxnSpPr>
            <p:cNvPr id="37" name="Straight Arrow Connector 36"/>
            <p:cNvCxnSpPr>
              <a:stCxn id="50" idx="3"/>
            </p:cNvCxnSpPr>
            <p:nvPr/>
          </p:nvCxnSpPr>
          <p:spPr>
            <a:xfrm>
              <a:off x="6667292" y="4077057"/>
              <a:ext cx="448655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Rectangle 37"/>
            <p:cNvSpPr/>
            <p:nvPr/>
          </p:nvSpPr>
          <p:spPr>
            <a:xfrm>
              <a:off x="7115947" y="3703178"/>
              <a:ext cx="747757" cy="74775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OQPSK</a:t>
              </a:r>
            </a:p>
            <a:p>
              <a:pPr algn="ctr"/>
              <a:r>
                <a:rPr lang="en-US" sz="12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Detector</a:t>
              </a:r>
              <a:endParaRPr 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9" name="Straight Arrow Connector 38"/>
            <p:cNvCxnSpPr/>
            <p:nvPr/>
          </p:nvCxnSpPr>
          <p:spPr>
            <a:xfrm>
              <a:off x="7863704" y="4077057"/>
              <a:ext cx="448654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0" name="Picture 39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2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53538" y="3997306"/>
              <a:ext cx="428660" cy="183426"/>
            </a:xfrm>
            <a:prstGeom prst="rect">
              <a:avLst/>
            </a:prstGeom>
          </p:spPr>
        </p:pic>
        <p:cxnSp>
          <p:nvCxnSpPr>
            <p:cNvPr id="41" name="Straight Arrow Connector 40"/>
            <p:cNvCxnSpPr>
              <a:stCxn id="51" idx="3"/>
            </p:cNvCxnSpPr>
            <p:nvPr/>
          </p:nvCxnSpPr>
          <p:spPr>
            <a:xfrm>
              <a:off x="6667292" y="3129897"/>
              <a:ext cx="448655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Rectangle 41"/>
            <p:cNvSpPr/>
            <p:nvPr/>
          </p:nvSpPr>
          <p:spPr>
            <a:xfrm>
              <a:off x="7115947" y="2756019"/>
              <a:ext cx="747757" cy="74775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OQPSK</a:t>
              </a:r>
            </a:p>
            <a:p>
              <a:pPr algn="ctr"/>
              <a:r>
                <a:rPr lang="en-US" sz="12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Detector</a:t>
              </a:r>
              <a:endParaRPr 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43" name="Straight Arrow Connector 42"/>
            <p:cNvCxnSpPr/>
            <p:nvPr/>
          </p:nvCxnSpPr>
          <p:spPr>
            <a:xfrm>
              <a:off x="7863704" y="3129897"/>
              <a:ext cx="448654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4" name="Picture 43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2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53538" y="3050146"/>
              <a:ext cx="405732" cy="185420"/>
            </a:xfrm>
            <a:prstGeom prst="rect">
              <a:avLst/>
            </a:prstGeom>
          </p:spPr>
        </p:pic>
        <p:cxnSp>
          <p:nvCxnSpPr>
            <p:cNvPr id="45" name="Straight Arrow Connector 44"/>
            <p:cNvCxnSpPr>
              <a:stCxn id="52" idx="3"/>
            </p:cNvCxnSpPr>
            <p:nvPr/>
          </p:nvCxnSpPr>
          <p:spPr>
            <a:xfrm>
              <a:off x="6667292" y="2182739"/>
              <a:ext cx="448655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Rectangle 45"/>
            <p:cNvSpPr/>
            <p:nvPr/>
          </p:nvSpPr>
          <p:spPr>
            <a:xfrm>
              <a:off x="7115947" y="1808860"/>
              <a:ext cx="747757" cy="74775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OQPSK</a:t>
              </a:r>
            </a:p>
            <a:p>
              <a:pPr algn="ctr"/>
              <a:r>
                <a:rPr lang="en-US" sz="12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Detector</a:t>
              </a:r>
              <a:endParaRPr 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47" name="Straight Arrow Connector 46"/>
            <p:cNvCxnSpPr/>
            <p:nvPr/>
          </p:nvCxnSpPr>
          <p:spPr>
            <a:xfrm>
              <a:off x="7863704" y="2182739"/>
              <a:ext cx="448654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8" name="Picture 47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3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53538" y="2102989"/>
              <a:ext cx="494454" cy="185420"/>
            </a:xfrm>
            <a:prstGeom prst="rect">
              <a:avLst/>
            </a:prstGeom>
          </p:spPr>
        </p:pic>
        <p:sp>
          <p:nvSpPr>
            <p:cNvPr id="49" name="Rectangle 48"/>
            <p:cNvSpPr/>
            <p:nvPr/>
          </p:nvSpPr>
          <p:spPr>
            <a:xfrm>
              <a:off x="5919535" y="4650337"/>
              <a:ext cx="747757" cy="74775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Apply Filters</a:t>
              </a:r>
              <a:endParaRPr 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5919535" y="3703178"/>
              <a:ext cx="747757" cy="74775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Apply Filters</a:t>
              </a:r>
              <a:endParaRPr 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5919535" y="2756019"/>
              <a:ext cx="747757" cy="74775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Apply Filters</a:t>
              </a:r>
              <a:endParaRPr 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5919535" y="1808860"/>
              <a:ext cx="747757" cy="74775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Apply Filters</a:t>
              </a:r>
              <a:endParaRPr 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3" name="Rectangle 52"/>
            <p:cNvSpPr/>
            <p:nvPr/>
          </p:nvSpPr>
          <p:spPr>
            <a:xfrm>
              <a:off x="5919535" y="861702"/>
              <a:ext cx="747757" cy="74775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Apply Filters</a:t>
              </a:r>
              <a:endParaRPr 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54" name="Straight Arrow Connector 53"/>
            <p:cNvCxnSpPr>
              <a:stCxn id="53" idx="3"/>
            </p:cNvCxnSpPr>
            <p:nvPr/>
          </p:nvCxnSpPr>
          <p:spPr>
            <a:xfrm>
              <a:off x="6667292" y="1235580"/>
              <a:ext cx="448655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Rectangle 54"/>
            <p:cNvSpPr/>
            <p:nvPr/>
          </p:nvSpPr>
          <p:spPr>
            <a:xfrm>
              <a:off x="7115947" y="861702"/>
              <a:ext cx="747757" cy="74775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OQPSK</a:t>
              </a:r>
            </a:p>
            <a:p>
              <a:pPr algn="ctr"/>
              <a:r>
                <a:rPr lang="en-US" sz="12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Detector</a:t>
              </a:r>
              <a:endParaRPr 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56" name="Straight Arrow Connector 55"/>
            <p:cNvCxnSpPr/>
            <p:nvPr/>
          </p:nvCxnSpPr>
          <p:spPr>
            <a:xfrm>
              <a:off x="7863704" y="1235580"/>
              <a:ext cx="448654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7" name="Picture 56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3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53538" y="1155829"/>
              <a:ext cx="259190" cy="183426"/>
            </a:xfrm>
            <a:prstGeom prst="rect">
              <a:avLst/>
            </a:prstGeom>
          </p:spPr>
        </p:pic>
        <p:sp>
          <p:nvSpPr>
            <p:cNvPr id="58" name="Rectangle 57"/>
            <p:cNvSpPr/>
            <p:nvPr/>
          </p:nvSpPr>
          <p:spPr>
            <a:xfrm>
              <a:off x="5619451" y="1280953"/>
              <a:ext cx="149551" cy="14955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59" name="Rectangle 58"/>
            <p:cNvSpPr/>
            <p:nvPr/>
          </p:nvSpPr>
          <p:spPr>
            <a:xfrm>
              <a:off x="5619451" y="5946449"/>
              <a:ext cx="149551" cy="14955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60" name="Straight Arrow Connector 59"/>
            <p:cNvCxnSpPr/>
            <p:nvPr/>
          </p:nvCxnSpPr>
          <p:spPr>
            <a:xfrm>
              <a:off x="5589529" y="4829092"/>
              <a:ext cx="329013" cy="1"/>
            </a:xfrm>
            <a:prstGeom prst="straightConnector1">
              <a:avLst/>
            </a:prstGeom>
            <a:ln w="12700">
              <a:solidFill>
                <a:schemeClr val="bg1">
                  <a:lumMod val="50000"/>
                </a:schemeClr>
              </a:solidFill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/>
            <p:nvPr/>
          </p:nvCxnSpPr>
          <p:spPr>
            <a:xfrm>
              <a:off x="5589529" y="3881933"/>
              <a:ext cx="329013" cy="1"/>
            </a:xfrm>
            <a:prstGeom prst="straightConnector1">
              <a:avLst/>
            </a:prstGeom>
            <a:ln w="12700">
              <a:solidFill>
                <a:schemeClr val="bg1">
                  <a:lumMod val="50000"/>
                </a:schemeClr>
              </a:solidFill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/>
            <p:cNvCxnSpPr/>
            <p:nvPr/>
          </p:nvCxnSpPr>
          <p:spPr>
            <a:xfrm>
              <a:off x="5589529" y="1987616"/>
              <a:ext cx="329013" cy="1"/>
            </a:xfrm>
            <a:prstGeom prst="straightConnector1">
              <a:avLst/>
            </a:prstGeom>
            <a:ln w="12700">
              <a:solidFill>
                <a:schemeClr val="bg1">
                  <a:lumMod val="50000"/>
                </a:schemeClr>
              </a:solidFill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/>
            <p:cNvCxnSpPr>
              <a:stCxn id="79" idx="2"/>
              <a:endCxn id="77" idx="0"/>
            </p:cNvCxnSpPr>
            <p:nvPr/>
          </p:nvCxnSpPr>
          <p:spPr>
            <a:xfrm>
              <a:off x="5587042" y="1040332"/>
              <a:ext cx="0" cy="4626953"/>
            </a:xfrm>
            <a:prstGeom prst="straightConnector1">
              <a:avLst/>
            </a:prstGeom>
            <a:ln w="12700">
              <a:solidFill>
                <a:schemeClr val="bg1">
                  <a:lumMod val="50000"/>
                </a:schemeClr>
              </a:solidFill>
              <a:prstDash val="lg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/>
            <p:cNvCxnSpPr>
              <a:endCxn id="77" idx="0"/>
            </p:cNvCxnSpPr>
            <p:nvPr/>
          </p:nvCxnSpPr>
          <p:spPr>
            <a:xfrm>
              <a:off x="5378167" y="5667285"/>
              <a:ext cx="208875" cy="0"/>
            </a:xfrm>
            <a:prstGeom prst="straightConnector1">
              <a:avLst/>
            </a:prstGeom>
            <a:ln w="12700">
              <a:solidFill>
                <a:schemeClr val="bg1">
                  <a:lumMod val="50000"/>
                </a:schemeClr>
              </a:solidFill>
              <a:prstDash val="lg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/>
            <p:cNvCxnSpPr/>
            <p:nvPr/>
          </p:nvCxnSpPr>
          <p:spPr>
            <a:xfrm>
              <a:off x="5589529" y="1040456"/>
              <a:ext cx="329013" cy="1"/>
            </a:xfrm>
            <a:prstGeom prst="straightConnector1">
              <a:avLst/>
            </a:prstGeom>
            <a:ln w="12700">
              <a:solidFill>
                <a:schemeClr val="bg1">
                  <a:lumMod val="50000"/>
                </a:schemeClr>
              </a:solidFill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/>
            <p:cNvCxnSpPr/>
            <p:nvPr/>
          </p:nvCxnSpPr>
          <p:spPr>
            <a:xfrm>
              <a:off x="5589529" y="2934774"/>
              <a:ext cx="329013" cy="1"/>
            </a:xfrm>
            <a:prstGeom prst="straightConnector1">
              <a:avLst/>
            </a:prstGeom>
            <a:ln w="12700">
              <a:solidFill>
                <a:schemeClr val="bg1">
                  <a:lumMod val="50000"/>
                </a:schemeClr>
              </a:solidFill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/>
            <p:cNvCxnSpPr/>
            <p:nvPr/>
          </p:nvCxnSpPr>
          <p:spPr>
            <a:xfrm>
              <a:off x="5692217" y="5223617"/>
              <a:ext cx="227318" cy="1"/>
            </a:xfrm>
            <a:prstGeom prst="straightConnector1">
              <a:avLst/>
            </a:prstGeom>
            <a:ln w="1270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/>
            <p:cNvCxnSpPr/>
            <p:nvPr/>
          </p:nvCxnSpPr>
          <p:spPr>
            <a:xfrm>
              <a:off x="5692217" y="4278014"/>
              <a:ext cx="227318" cy="1"/>
            </a:xfrm>
            <a:prstGeom prst="straightConnector1">
              <a:avLst/>
            </a:prstGeom>
            <a:ln w="1270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/>
            <p:cNvCxnSpPr/>
            <p:nvPr/>
          </p:nvCxnSpPr>
          <p:spPr>
            <a:xfrm>
              <a:off x="5692217" y="2382140"/>
              <a:ext cx="227318" cy="1"/>
            </a:xfrm>
            <a:prstGeom prst="straightConnector1">
              <a:avLst/>
            </a:prstGeom>
            <a:ln w="1270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/>
            <p:cNvCxnSpPr/>
            <p:nvPr/>
          </p:nvCxnSpPr>
          <p:spPr>
            <a:xfrm>
              <a:off x="5692217" y="1433423"/>
              <a:ext cx="227318" cy="1"/>
            </a:xfrm>
            <a:prstGeom prst="straightConnector1">
              <a:avLst/>
            </a:prstGeom>
            <a:ln w="1270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/>
            <p:cNvCxnSpPr>
              <a:stCxn id="58" idx="2"/>
              <a:endCxn id="59" idx="0"/>
            </p:cNvCxnSpPr>
            <p:nvPr/>
          </p:nvCxnSpPr>
          <p:spPr>
            <a:xfrm>
              <a:off x="5694227" y="1430504"/>
              <a:ext cx="0" cy="4515945"/>
            </a:xfrm>
            <a:prstGeom prst="straightConnector1">
              <a:avLst/>
            </a:prstGeom>
            <a:ln w="12700"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/>
            <p:cNvCxnSpPr/>
            <p:nvPr/>
          </p:nvCxnSpPr>
          <p:spPr>
            <a:xfrm>
              <a:off x="5488396" y="5945087"/>
              <a:ext cx="208946" cy="1361"/>
            </a:xfrm>
            <a:prstGeom prst="straightConnector1">
              <a:avLst/>
            </a:prstGeom>
            <a:ln w="12700"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Arrow Connector 72"/>
            <p:cNvCxnSpPr/>
            <p:nvPr/>
          </p:nvCxnSpPr>
          <p:spPr>
            <a:xfrm>
              <a:off x="5692217" y="3325145"/>
              <a:ext cx="227318" cy="1"/>
            </a:xfrm>
            <a:prstGeom prst="straightConnector1">
              <a:avLst/>
            </a:prstGeom>
            <a:ln w="1270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4" name="Picture 73"/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3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80136" y="5614087"/>
              <a:ext cx="127601" cy="113645"/>
            </a:xfrm>
            <a:prstGeom prst="rect">
              <a:avLst/>
            </a:prstGeom>
          </p:spPr>
        </p:pic>
        <p:cxnSp>
          <p:nvCxnSpPr>
            <p:cNvPr id="75" name="Elbow Connector 74"/>
            <p:cNvCxnSpPr/>
            <p:nvPr/>
          </p:nvCxnSpPr>
          <p:spPr>
            <a:xfrm flipV="1">
              <a:off x="4358822" y="5398093"/>
              <a:ext cx="139975" cy="272816"/>
            </a:xfrm>
            <a:prstGeom prst="bentConnector2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Rectangle 75"/>
            <p:cNvSpPr/>
            <p:nvPr/>
          </p:nvSpPr>
          <p:spPr>
            <a:xfrm>
              <a:off x="3715261" y="5667285"/>
              <a:ext cx="149551" cy="14955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7" name="Rectangle 76"/>
            <p:cNvSpPr/>
            <p:nvPr/>
          </p:nvSpPr>
          <p:spPr>
            <a:xfrm>
              <a:off x="5512266" y="5667285"/>
              <a:ext cx="149551" cy="14955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8" name="Rectangle 77"/>
            <p:cNvSpPr/>
            <p:nvPr/>
          </p:nvSpPr>
          <p:spPr>
            <a:xfrm>
              <a:off x="3715261" y="1834178"/>
              <a:ext cx="149551" cy="14955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9" name="Rectangle 78"/>
            <p:cNvSpPr/>
            <p:nvPr/>
          </p:nvSpPr>
          <p:spPr>
            <a:xfrm>
              <a:off x="5512266" y="890781"/>
              <a:ext cx="149551" cy="14955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81" name="Elbow Connector 80"/>
            <p:cNvCxnSpPr>
              <a:stCxn id="16" idx="3"/>
              <a:endCxn id="15" idx="0"/>
            </p:cNvCxnSpPr>
            <p:nvPr/>
          </p:nvCxnSpPr>
          <p:spPr>
            <a:xfrm flipH="1">
              <a:off x="4498797" y="2182738"/>
              <a:ext cx="373878" cy="573280"/>
            </a:xfrm>
            <a:prstGeom prst="bentConnector4">
              <a:avLst>
                <a:gd name="adj1" fmla="val -40000"/>
                <a:gd name="adj2" fmla="val 82609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2" name="Picture 81"/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3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08487" y="1110966"/>
              <a:ext cx="238255" cy="99689"/>
            </a:xfrm>
            <a:prstGeom prst="rect">
              <a:avLst/>
            </a:prstGeom>
          </p:spPr>
        </p:pic>
        <p:pic>
          <p:nvPicPr>
            <p:cNvPr id="83" name="Picture 82"/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3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90855" y="2056131"/>
              <a:ext cx="473519" cy="101683"/>
            </a:xfrm>
            <a:prstGeom prst="rect">
              <a:avLst/>
            </a:prstGeom>
          </p:spPr>
        </p:pic>
        <p:pic>
          <p:nvPicPr>
            <p:cNvPr id="84" name="Picture 83"/>
            <p:cNvPicPr>
              <a:picLocks noChangeAspect="1"/>
            </p:cNvPicPr>
            <p:nvPr>
              <p:custDataLst>
                <p:tags r:id="rId13"/>
              </p:custDataLst>
            </p:nvPr>
          </p:nvPicPr>
          <p:blipFill>
            <a:blip r:embed="rId3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35216" y="3003289"/>
              <a:ext cx="384797" cy="101683"/>
            </a:xfrm>
            <a:prstGeom prst="rect">
              <a:avLst/>
            </a:prstGeom>
          </p:spPr>
        </p:pic>
        <p:pic>
          <p:nvPicPr>
            <p:cNvPr id="85" name="Picture 84"/>
            <p:cNvPicPr>
              <a:picLocks noChangeAspect="1"/>
            </p:cNvPicPr>
            <p:nvPr>
              <p:custDataLst>
                <p:tags r:id="rId14"/>
              </p:custDataLst>
            </p:nvPr>
          </p:nvPicPr>
          <p:blipFill>
            <a:blip r:embed="rId3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99329" y="3912566"/>
              <a:ext cx="456572" cy="139564"/>
            </a:xfrm>
            <a:prstGeom prst="rect">
              <a:avLst/>
            </a:prstGeom>
          </p:spPr>
        </p:pic>
        <p:pic>
          <p:nvPicPr>
            <p:cNvPr id="86" name="Picture 85"/>
            <p:cNvPicPr>
              <a:picLocks noChangeAspect="1"/>
            </p:cNvPicPr>
            <p:nvPr>
              <p:custDataLst>
                <p:tags r:id="rId15"/>
              </p:custDataLst>
            </p:nvPr>
          </p:nvPicPr>
          <p:blipFill>
            <a:blip r:embed="rId3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97335" y="4859724"/>
              <a:ext cx="460559" cy="139564"/>
            </a:xfrm>
            <a:prstGeom prst="rect">
              <a:avLst/>
            </a:prstGeom>
          </p:spPr>
        </p:pic>
        <p:pic>
          <p:nvPicPr>
            <p:cNvPr id="87" name="Picture 86"/>
            <p:cNvPicPr>
              <a:picLocks noChangeAspect="1"/>
            </p:cNvPicPr>
            <p:nvPr>
              <p:custDataLst>
                <p:tags r:id="rId16"/>
              </p:custDataLst>
            </p:nvPr>
          </p:nvPicPr>
          <p:blipFill>
            <a:blip r:embed="rId3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44765" y="1108972"/>
              <a:ext cx="93707" cy="106667"/>
            </a:xfrm>
            <a:prstGeom prst="rect">
              <a:avLst/>
            </a:prstGeom>
          </p:spPr>
        </p:pic>
        <p:pic>
          <p:nvPicPr>
            <p:cNvPr id="88" name="Picture 87"/>
            <p:cNvPicPr>
              <a:picLocks noChangeAspect="1"/>
            </p:cNvPicPr>
            <p:nvPr>
              <p:custDataLst>
                <p:tags r:id="rId17"/>
              </p:custDataLst>
            </p:nvPr>
          </p:nvPicPr>
          <p:blipFill>
            <a:blip r:embed="rId3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47763" y="2056131"/>
              <a:ext cx="93707" cy="106667"/>
            </a:xfrm>
            <a:prstGeom prst="rect">
              <a:avLst/>
            </a:prstGeom>
          </p:spPr>
        </p:pic>
        <p:pic>
          <p:nvPicPr>
            <p:cNvPr id="89" name="Picture 88"/>
            <p:cNvPicPr>
              <a:picLocks noChangeAspect="1"/>
            </p:cNvPicPr>
            <p:nvPr>
              <p:custDataLst>
                <p:tags r:id="rId18"/>
              </p:custDataLst>
            </p:nvPr>
          </p:nvPicPr>
          <p:blipFill>
            <a:blip r:embed="rId3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44765" y="3003289"/>
              <a:ext cx="93707" cy="106667"/>
            </a:xfrm>
            <a:prstGeom prst="rect">
              <a:avLst/>
            </a:prstGeom>
          </p:spPr>
        </p:pic>
        <p:pic>
          <p:nvPicPr>
            <p:cNvPr id="90" name="Picture 89"/>
            <p:cNvPicPr>
              <a:picLocks noChangeAspect="1"/>
            </p:cNvPicPr>
            <p:nvPr>
              <p:custDataLst>
                <p:tags r:id="rId19"/>
              </p:custDataLst>
            </p:nvPr>
          </p:nvPicPr>
          <p:blipFill>
            <a:blip r:embed="rId3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47763" y="3951118"/>
              <a:ext cx="93707" cy="106667"/>
            </a:xfrm>
            <a:prstGeom prst="rect">
              <a:avLst/>
            </a:prstGeom>
          </p:spPr>
        </p:pic>
        <p:pic>
          <p:nvPicPr>
            <p:cNvPr id="91" name="Picture 90"/>
            <p:cNvPicPr>
              <a:picLocks noChangeAspect="1"/>
            </p:cNvPicPr>
            <p:nvPr>
              <p:custDataLst>
                <p:tags r:id="rId20"/>
              </p:custDataLst>
            </p:nvPr>
          </p:nvPicPr>
          <p:blipFill>
            <a:blip r:embed="rId3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47763" y="4898276"/>
              <a:ext cx="93707" cy="106667"/>
            </a:xfrm>
            <a:prstGeom prst="rect">
              <a:avLst/>
            </a:prstGeom>
          </p:spPr>
        </p:pic>
        <p:pic>
          <p:nvPicPr>
            <p:cNvPr id="92" name="Picture 91"/>
            <p:cNvPicPr>
              <a:picLocks noChangeAspect="1"/>
            </p:cNvPicPr>
            <p:nvPr>
              <p:custDataLst>
                <p:tags r:id="rId21"/>
              </p:custDataLst>
            </p:nvPr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60281" y="5616569"/>
              <a:ext cx="67788" cy="114642"/>
            </a:xfrm>
            <a:prstGeom prst="rect">
              <a:avLst/>
            </a:prstGeom>
          </p:spPr>
        </p:pic>
      </p:grp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- PAQ Project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8083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66966" y="2921169"/>
            <a:ext cx="6058069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dirty="0"/>
              <a:t>Problem Statement</a:t>
            </a:r>
          </a:p>
        </p:txBody>
      </p:sp>
    </p:spTree>
    <p:extLst>
      <p:ext uri="{BB962C8B-B14F-4D97-AF65-F5344CB8AC3E}">
        <p14:creationId xmlns:p14="http://schemas.microsoft.com/office/powerpoint/2010/main" val="2137070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6011008" y="1384144"/>
            <a:ext cx="5503984" cy="5234299"/>
            <a:chOff x="3344008" y="861701"/>
            <a:chExt cx="5503984" cy="5234299"/>
          </a:xfrm>
        </p:grpSpPr>
        <p:cxnSp>
          <p:nvCxnSpPr>
            <p:cNvPr id="5" name="Straight Arrow Connector 4"/>
            <p:cNvCxnSpPr>
              <a:stCxn id="13" idx="3"/>
              <a:endCxn id="49" idx="1"/>
            </p:cNvCxnSpPr>
            <p:nvPr/>
          </p:nvCxnSpPr>
          <p:spPr>
            <a:xfrm>
              <a:off x="4872675" y="5024215"/>
              <a:ext cx="1046860" cy="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/>
            <p:cNvCxnSpPr>
              <a:stCxn id="14" idx="3"/>
              <a:endCxn id="50" idx="1"/>
            </p:cNvCxnSpPr>
            <p:nvPr/>
          </p:nvCxnSpPr>
          <p:spPr>
            <a:xfrm>
              <a:off x="4872675" y="4077056"/>
              <a:ext cx="1046860" cy="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/>
            <p:cNvCxnSpPr>
              <a:stCxn id="15" idx="3"/>
              <a:endCxn id="51" idx="1"/>
            </p:cNvCxnSpPr>
            <p:nvPr/>
          </p:nvCxnSpPr>
          <p:spPr>
            <a:xfrm>
              <a:off x="4872675" y="3129897"/>
              <a:ext cx="104686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>
              <a:stCxn id="16" idx="3"/>
              <a:endCxn id="52" idx="1"/>
            </p:cNvCxnSpPr>
            <p:nvPr/>
          </p:nvCxnSpPr>
          <p:spPr>
            <a:xfrm>
              <a:off x="4872675" y="2182738"/>
              <a:ext cx="1046860" cy="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>
              <a:stCxn id="17" idx="3"/>
              <a:endCxn id="53" idx="1"/>
            </p:cNvCxnSpPr>
            <p:nvPr/>
          </p:nvCxnSpPr>
          <p:spPr>
            <a:xfrm>
              <a:off x="4872675" y="1235579"/>
              <a:ext cx="1046860" cy="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" name="Picture 9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47290" y="5889125"/>
              <a:ext cx="93707" cy="114642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65560" y="3072576"/>
              <a:ext cx="67788" cy="114642"/>
            </a:xfrm>
            <a:prstGeom prst="rect">
              <a:avLst/>
            </a:prstGeom>
          </p:spPr>
        </p:pic>
        <p:cxnSp>
          <p:nvCxnSpPr>
            <p:cNvPr id="12" name="Straight Arrow Connector 11"/>
            <p:cNvCxnSpPr>
              <a:endCxn id="15" idx="1"/>
            </p:cNvCxnSpPr>
            <p:nvPr/>
          </p:nvCxnSpPr>
          <p:spPr>
            <a:xfrm>
              <a:off x="3674528" y="3128338"/>
              <a:ext cx="450390" cy="155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12"/>
            <p:cNvSpPr/>
            <p:nvPr/>
          </p:nvSpPr>
          <p:spPr>
            <a:xfrm>
              <a:off x="4124918" y="4650336"/>
              <a:ext cx="747757" cy="74775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Compute </a:t>
              </a:r>
              <a:r>
                <a:rPr lang="en-US" sz="12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FDE2</a:t>
              </a:r>
              <a:endParaRPr 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4124918" y="3703178"/>
              <a:ext cx="747757" cy="74775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Compute </a:t>
              </a:r>
              <a:r>
                <a:rPr lang="en-US" sz="12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FDE1</a:t>
              </a:r>
              <a:endParaRPr 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124918" y="2756019"/>
              <a:ext cx="747757" cy="74775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Compute </a:t>
              </a:r>
              <a:r>
                <a:rPr lang="en-US" sz="12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CMA</a:t>
              </a:r>
              <a:endParaRPr lang="en-US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Filter</a:t>
              </a:r>
              <a:endParaRPr 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124918" y="1808860"/>
              <a:ext cx="747757" cy="74775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Compute MMSE</a:t>
              </a:r>
            </a:p>
            <a:p>
              <a:pPr algn="ct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Filter</a:t>
              </a:r>
              <a:endParaRPr 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4124918" y="861701"/>
              <a:ext cx="747757" cy="74775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Compute ZF</a:t>
              </a:r>
            </a:p>
            <a:p>
              <a:pPr algn="ctr"/>
              <a:r>
                <a:rPr lang="en-US" sz="12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Filter</a:t>
              </a:r>
              <a:endParaRPr 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3824947" y="1280953"/>
              <a:ext cx="149551" cy="14955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pic>
          <p:nvPicPr>
            <p:cNvPr id="19" name="Picture 18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47300" y="5862719"/>
              <a:ext cx="95701" cy="158506"/>
            </a:xfrm>
            <a:prstGeom prst="rect">
              <a:avLst/>
            </a:prstGeom>
          </p:spPr>
        </p:pic>
        <p:cxnSp>
          <p:nvCxnSpPr>
            <p:cNvPr id="20" name="Straight Arrow Connector 19"/>
            <p:cNvCxnSpPr/>
            <p:nvPr/>
          </p:nvCxnSpPr>
          <p:spPr>
            <a:xfrm>
              <a:off x="3790036" y="4824812"/>
              <a:ext cx="334995" cy="1"/>
            </a:xfrm>
            <a:prstGeom prst="straightConnector1">
              <a:avLst/>
            </a:prstGeom>
            <a:ln w="12700">
              <a:solidFill>
                <a:schemeClr val="bg1">
                  <a:lumMod val="50000"/>
                </a:schemeClr>
              </a:solidFill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>
              <a:off x="3790036" y="3877654"/>
              <a:ext cx="334995" cy="1"/>
            </a:xfrm>
            <a:prstGeom prst="straightConnector1">
              <a:avLst/>
            </a:prstGeom>
            <a:ln w="12700">
              <a:solidFill>
                <a:schemeClr val="bg1">
                  <a:lumMod val="50000"/>
                </a:schemeClr>
              </a:solidFill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>
              <a:off x="3790036" y="1983336"/>
              <a:ext cx="334995" cy="1"/>
            </a:xfrm>
            <a:prstGeom prst="straightConnector1">
              <a:avLst/>
            </a:prstGeom>
            <a:ln w="12700">
              <a:solidFill>
                <a:schemeClr val="bg1">
                  <a:lumMod val="50000"/>
                </a:schemeClr>
              </a:solidFill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>
              <a:stCxn id="78" idx="2"/>
              <a:endCxn id="76" idx="0"/>
            </p:cNvCxnSpPr>
            <p:nvPr/>
          </p:nvCxnSpPr>
          <p:spPr>
            <a:xfrm>
              <a:off x="3790036" y="1983729"/>
              <a:ext cx="0" cy="3683556"/>
            </a:xfrm>
            <a:prstGeom prst="straightConnector1">
              <a:avLst/>
            </a:prstGeom>
            <a:ln w="12700">
              <a:solidFill>
                <a:schemeClr val="bg1">
                  <a:lumMod val="50000"/>
                </a:schemeClr>
              </a:solidFill>
              <a:prstDash val="lg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>
              <a:endCxn id="76" idx="0"/>
            </p:cNvCxnSpPr>
            <p:nvPr/>
          </p:nvCxnSpPr>
          <p:spPr>
            <a:xfrm>
              <a:off x="3576563" y="5667285"/>
              <a:ext cx="213473" cy="0"/>
            </a:xfrm>
            <a:prstGeom prst="straightConnector1">
              <a:avLst/>
            </a:prstGeom>
            <a:ln w="12700">
              <a:solidFill>
                <a:schemeClr val="bg1">
                  <a:lumMod val="50000"/>
                </a:schemeClr>
              </a:solidFill>
              <a:prstDash val="lg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5" name="Picture 24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44008" y="5572570"/>
              <a:ext cx="179439" cy="179441"/>
            </a:xfrm>
            <a:prstGeom prst="rect">
              <a:avLst/>
            </a:prstGeom>
          </p:spPr>
        </p:pic>
        <p:cxnSp>
          <p:nvCxnSpPr>
            <p:cNvPr id="26" name="Straight Arrow Connector 25"/>
            <p:cNvCxnSpPr/>
            <p:nvPr/>
          </p:nvCxnSpPr>
          <p:spPr>
            <a:xfrm>
              <a:off x="3897713" y="5223617"/>
              <a:ext cx="227318" cy="1"/>
            </a:xfrm>
            <a:prstGeom prst="straightConnector1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/>
            <p:nvPr/>
          </p:nvCxnSpPr>
          <p:spPr>
            <a:xfrm>
              <a:off x="3897713" y="4278014"/>
              <a:ext cx="227318" cy="1"/>
            </a:xfrm>
            <a:prstGeom prst="straightConnector1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/>
            <p:nvPr/>
          </p:nvCxnSpPr>
          <p:spPr>
            <a:xfrm>
              <a:off x="3897713" y="2382140"/>
              <a:ext cx="227318" cy="1"/>
            </a:xfrm>
            <a:prstGeom prst="straightConnector1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/>
            <p:nvPr/>
          </p:nvCxnSpPr>
          <p:spPr>
            <a:xfrm>
              <a:off x="3897713" y="1433423"/>
              <a:ext cx="227318" cy="1"/>
            </a:xfrm>
            <a:prstGeom prst="straightConnector1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>
              <a:stCxn id="18" idx="2"/>
              <a:endCxn id="32" idx="0"/>
            </p:cNvCxnSpPr>
            <p:nvPr/>
          </p:nvCxnSpPr>
          <p:spPr>
            <a:xfrm>
              <a:off x="3899723" y="1430504"/>
              <a:ext cx="0" cy="4515945"/>
            </a:xfrm>
            <a:prstGeom prst="straightConnector1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>
              <a:off x="3693892" y="5945087"/>
              <a:ext cx="208946" cy="1361"/>
            </a:xfrm>
            <a:prstGeom prst="straightConnector1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Rectangle 31"/>
            <p:cNvSpPr/>
            <p:nvPr/>
          </p:nvSpPr>
          <p:spPr>
            <a:xfrm>
              <a:off x="3824947" y="5946449"/>
              <a:ext cx="149551" cy="14955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33" name="Straight Arrow Connector 32"/>
            <p:cNvCxnSpPr>
              <a:stCxn id="49" idx="3"/>
            </p:cNvCxnSpPr>
            <p:nvPr/>
          </p:nvCxnSpPr>
          <p:spPr>
            <a:xfrm>
              <a:off x="6667292" y="5024216"/>
              <a:ext cx="448655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Rectangle 33"/>
            <p:cNvSpPr/>
            <p:nvPr/>
          </p:nvSpPr>
          <p:spPr>
            <a:xfrm>
              <a:off x="7115947" y="4650337"/>
              <a:ext cx="747757" cy="74775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OQPSK</a:t>
              </a:r>
            </a:p>
            <a:p>
              <a:pPr algn="ctr"/>
              <a:r>
                <a:rPr lang="en-US" sz="12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Detector</a:t>
              </a:r>
              <a:endParaRPr 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5" name="Straight Arrow Connector 34"/>
            <p:cNvCxnSpPr/>
            <p:nvPr/>
          </p:nvCxnSpPr>
          <p:spPr>
            <a:xfrm>
              <a:off x="7863704" y="5024216"/>
              <a:ext cx="448654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6" name="Picture 35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53538" y="4944465"/>
              <a:ext cx="432648" cy="183426"/>
            </a:xfrm>
            <a:prstGeom prst="rect">
              <a:avLst/>
            </a:prstGeom>
          </p:spPr>
        </p:pic>
        <p:cxnSp>
          <p:nvCxnSpPr>
            <p:cNvPr id="37" name="Straight Arrow Connector 36"/>
            <p:cNvCxnSpPr>
              <a:stCxn id="50" idx="3"/>
            </p:cNvCxnSpPr>
            <p:nvPr/>
          </p:nvCxnSpPr>
          <p:spPr>
            <a:xfrm>
              <a:off x="6667292" y="4077057"/>
              <a:ext cx="448655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Rectangle 37"/>
            <p:cNvSpPr/>
            <p:nvPr/>
          </p:nvSpPr>
          <p:spPr>
            <a:xfrm>
              <a:off x="7115947" y="3703178"/>
              <a:ext cx="747757" cy="74775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OQPSK</a:t>
              </a:r>
            </a:p>
            <a:p>
              <a:pPr algn="ctr"/>
              <a:r>
                <a:rPr lang="en-US" sz="12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Detector</a:t>
              </a:r>
              <a:endParaRPr 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9" name="Straight Arrow Connector 38"/>
            <p:cNvCxnSpPr/>
            <p:nvPr/>
          </p:nvCxnSpPr>
          <p:spPr>
            <a:xfrm>
              <a:off x="7863704" y="4077057"/>
              <a:ext cx="448654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0" name="Picture 39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2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53538" y="3997306"/>
              <a:ext cx="428660" cy="183426"/>
            </a:xfrm>
            <a:prstGeom prst="rect">
              <a:avLst/>
            </a:prstGeom>
          </p:spPr>
        </p:pic>
        <p:cxnSp>
          <p:nvCxnSpPr>
            <p:cNvPr id="41" name="Straight Arrow Connector 40"/>
            <p:cNvCxnSpPr>
              <a:stCxn id="51" idx="3"/>
            </p:cNvCxnSpPr>
            <p:nvPr/>
          </p:nvCxnSpPr>
          <p:spPr>
            <a:xfrm>
              <a:off x="6667292" y="3129897"/>
              <a:ext cx="448655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Rectangle 41"/>
            <p:cNvSpPr/>
            <p:nvPr/>
          </p:nvSpPr>
          <p:spPr>
            <a:xfrm>
              <a:off x="7115947" y="2756019"/>
              <a:ext cx="747757" cy="74775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OQPSK</a:t>
              </a:r>
            </a:p>
            <a:p>
              <a:pPr algn="ctr"/>
              <a:r>
                <a:rPr lang="en-US" sz="12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Detector</a:t>
              </a:r>
              <a:endParaRPr 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43" name="Straight Arrow Connector 42"/>
            <p:cNvCxnSpPr/>
            <p:nvPr/>
          </p:nvCxnSpPr>
          <p:spPr>
            <a:xfrm>
              <a:off x="7863704" y="3129897"/>
              <a:ext cx="448654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4" name="Picture 43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2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53538" y="3050146"/>
              <a:ext cx="405732" cy="185420"/>
            </a:xfrm>
            <a:prstGeom prst="rect">
              <a:avLst/>
            </a:prstGeom>
          </p:spPr>
        </p:pic>
        <p:cxnSp>
          <p:nvCxnSpPr>
            <p:cNvPr id="45" name="Straight Arrow Connector 44"/>
            <p:cNvCxnSpPr>
              <a:stCxn id="52" idx="3"/>
            </p:cNvCxnSpPr>
            <p:nvPr/>
          </p:nvCxnSpPr>
          <p:spPr>
            <a:xfrm>
              <a:off x="6667292" y="2182739"/>
              <a:ext cx="448655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Rectangle 45"/>
            <p:cNvSpPr/>
            <p:nvPr/>
          </p:nvSpPr>
          <p:spPr>
            <a:xfrm>
              <a:off x="7115947" y="1808860"/>
              <a:ext cx="747757" cy="74775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OQPSK</a:t>
              </a:r>
            </a:p>
            <a:p>
              <a:pPr algn="ctr"/>
              <a:r>
                <a:rPr lang="en-US" sz="12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Detector</a:t>
              </a:r>
              <a:endParaRPr 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47" name="Straight Arrow Connector 46"/>
            <p:cNvCxnSpPr/>
            <p:nvPr/>
          </p:nvCxnSpPr>
          <p:spPr>
            <a:xfrm>
              <a:off x="7863704" y="2182739"/>
              <a:ext cx="448654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8" name="Picture 47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3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53538" y="2102989"/>
              <a:ext cx="494454" cy="185420"/>
            </a:xfrm>
            <a:prstGeom prst="rect">
              <a:avLst/>
            </a:prstGeom>
          </p:spPr>
        </p:pic>
        <p:sp>
          <p:nvSpPr>
            <p:cNvPr id="49" name="Rectangle 48"/>
            <p:cNvSpPr/>
            <p:nvPr/>
          </p:nvSpPr>
          <p:spPr>
            <a:xfrm>
              <a:off x="5919535" y="4650337"/>
              <a:ext cx="747757" cy="74775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Apply Filters</a:t>
              </a:r>
              <a:endParaRPr 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5919535" y="3703178"/>
              <a:ext cx="747757" cy="74775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Apply Filters</a:t>
              </a:r>
              <a:endParaRPr 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5919535" y="2756019"/>
              <a:ext cx="747757" cy="74775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Apply Filters</a:t>
              </a:r>
              <a:endParaRPr 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5919535" y="1808860"/>
              <a:ext cx="747757" cy="74775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Apply Filters</a:t>
              </a:r>
              <a:endParaRPr 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3" name="Rectangle 52"/>
            <p:cNvSpPr/>
            <p:nvPr/>
          </p:nvSpPr>
          <p:spPr>
            <a:xfrm>
              <a:off x="5919535" y="861702"/>
              <a:ext cx="747757" cy="74775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Apply Filters</a:t>
              </a:r>
              <a:endParaRPr 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54" name="Straight Arrow Connector 53"/>
            <p:cNvCxnSpPr>
              <a:stCxn id="53" idx="3"/>
            </p:cNvCxnSpPr>
            <p:nvPr/>
          </p:nvCxnSpPr>
          <p:spPr>
            <a:xfrm>
              <a:off x="6667292" y="1235580"/>
              <a:ext cx="448655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Rectangle 54"/>
            <p:cNvSpPr/>
            <p:nvPr/>
          </p:nvSpPr>
          <p:spPr>
            <a:xfrm>
              <a:off x="7115947" y="861702"/>
              <a:ext cx="747757" cy="74775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OQPSK</a:t>
              </a:r>
            </a:p>
            <a:p>
              <a:pPr algn="ctr"/>
              <a:r>
                <a:rPr lang="en-US" sz="12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Detector</a:t>
              </a:r>
              <a:endParaRPr 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56" name="Straight Arrow Connector 55"/>
            <p:cNvCxnSpPr/>
            <p:nvPr/>
          </p:nvCxnSpPr>
          <p:spPr>
            <a:xfrm>
              <a:off x="7863704" y="1235580"/>
              <a:ext cx="448654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7" name="Picture 56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3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53538" y="1155829"/>
              <a:ext cx="259190" cy="183426"/>
            </a:xfrm>
            <a:prstGeom prst="rect">
              <a:avLst/>
            </a:prstGeom>
          </p:spPr>
        </p:pic>
        <p:sp>
          <p:nvSpPr>
            <p:cNvPr id="58" name="Rectangle 57"/>
            <p:cNvSpPr/>
            <p:nvPr/>
          </p:nvSpPr>
          <p:spPr>
            <a:xfrm>
              <a:off x="5619451" y="1280953"/>
              <a:ext cx="149551" cy="14955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59" name="Rectangle 58"/>
            <p:cNvSpPr/>
            <p:nvPr/>
          </p:nvSpPr>
          <p:spPr>
            <a:xfrm>
              <a:off x="5619451" y="5946449"/>
              <a:ext cx="149551" cy="14955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60" name="Straight Arrow Connector 59"/>
            <p:cNvCxnSpPr/>
            <p:nvPr/>
          </p:nvCxnSpPr>
          <p:spPr>
            <a:xfrm>
              <a:off x="5589529" y="4829092"/>
              <a:ext cx="329013" cy="1"/>
            </a:xfrm>
            <a:prstGeom prst="straightConnector1">
              <a:avLst/>
            </a:prstGeom>
            <a:ln w="12700">
              <a:solidFill>
                <a:schemeClr val="bg1">
                  <a:lumMod val="50000"/>
                </a:schemeClr>
              </a:solidFill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/>
            <p:nvPr/>
          </p:nvCxnSpPr>
          <p:spPr>
            <a:xfrm>
              <a:off x="5589529" y="3881933"/>
              <a:ext cx="329013" cy="1"/>
            </a:xfrm>
            <a:prstGeom prst="straightConnector1">
              <a:avLst/>
            </a:prstGeom>
            <a:ln w="12700">
              <a:solidFill>
                <a:schemeClr val="bg1">
                  <a:lumMod val="50000"/>
                </a:schemeClr>
              </a:solidFill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/>
            <p:cNvCxnSpPr/>
            <p:nvPr/>
          </p:nvCxnSpPr>
          <p:spPr>
            <a:xfrm>
              <a:off x="5589529" y="1987616"/>
              <a:ext cx="329013" cy="1"/>
            </a:xfrm>
            <a:prstGeom prst="straightConnector1">
              <a:avLst/>
            </a:prstGeom>
            <a:ln w="12700">
              <a:solidFill>
                <a:schemeClr val="bg1">
                  <a:lumMod val="50000"/>
                </a:schemeClr>
              </a:solidFill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/>
            <p:cNvCxnSpPr>
              <a:stCxn id="79" idx="2"/>
              <a:endCxn id="77" idx="0"/>
            </p:cNvCxnSpPr>
            <p:nvPr/>
          </p:nvCxnSpPr>
          <p:spPr>
            <a:xfrm>
              <a:off x="5587042" y="1040332"/>
              <a:ext cx="0" cy="4626953"/>
            </a:xfrm>
            <a:prstGeom prst="straightConnector1">
              <a:avLst/>
            </a:prstGeom>
            <a:ln w="12700">
              <a:solidFill>
                <a:schemeClr val="bg1">
                  <a:lumMod val="50000"/>
                </a:schemeClr>
              </a:solidFill>
              <a:prstDash val="lg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/>
            <p:cNvCxnSpPr>
              <a:endCxn id="77" idx="0"/>
            </p:cNvCxnSpPr>
            <p:nvPr/>
          </p:nvCxnSpPr>
          <p:spPr>
            <a:xfrm>
              <a:off x="5378167" y="5667285"/>
              <a:ext cx="208875" cy="0"/>
            </a:xfrm>
            <a:prstGeom prst="straightConnector1">
              <a:avLst/>
            </a:prstGeom>
            <a:ln w="12700">
              <a:solidFill>
                <a:schemeClr val="bg1">
                  <a:lumMod val="50000"/>
                </a:schemeClr>
              </a:solidFill>
              <a:prstDash val="lg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/>
            <p:cNvCxnSpPr/>
            <p:nvPr/>
          </p:nvCxnSpPr>
          <p:spPr>
            <a:xfrm>
              <a:off x="5589529" y="1040456"/>
              <a:ext cx="329013" cy="1"/>
            </a:xfrm>
            <a:prstGeom prst="straightConnector1">
              <a:avLst/>
            </a:prstGeom>
            <a:ln w="12700">
              <a:solidFill>
                <a:schemeClr val="bg1">
                  <a:lumMod val="50000"/>
                </a:schemeClr>
              </a:solidFill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/>
            <p:cNvCxnSpPr/>
            <p:nvPr/>
          </p:nvCxnSpPr>
          <p:spPr>
            <a:xfrm>
              <a:off x="5589529" y="2934774"/>
              <a:ext cx="329013" cy="1"/>
            </a:xfrm>
            <a:prstGeom prst="straightConnector1">
              <a:avLst/>
            </a:prstGeom>
            <a:ln w="12700">
              <a:solidFill>
                <a:schemeClr val="bg1">
                  <a:lumMod val="50000"/>
                </a:schemeClr>
              </a:solidFill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/>
            <p:cNvCxnSpPr/>
            <p:nvPr/>
          </p:nvCxnSpPr>
          <p:spPr>
            <a:xfrm>
              <a:off x="5692217" y="5223617"/>
              <a:ext cx="227318" cy="1"/>
            </a:xfrm>
            <a:prstGeom prst="straightConnector1">
              <a:avLst/>
            </a:prstGeom>
            <a:ln w="1270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/>
            <p:cNvCxnSpPr/>
            <p:nvPr/>
          </p:nvCxnSpPr>
          <p:spPr>
            <a:xfrm>
              <a:off x="5692217" y="4278014"/>
              <a:ext cx="227318" cy="1"/>
            </a:xfrm>
            <a:prstGeom prst="straightConnector1">
              <a:avLst/>
            </a:prstGeom>
            <a:ln w="1270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/>
            <p:cNvCxnSpPr/>
            <p:nvPr/>
          </p:nvCxnSpPr>
          <p:spPr>
            <a:xfrm>
              <a:off x="5692217" y="2382140"/>
              <a:ext cx="227318" cy="1"/>
            </a:xfrm>
            <a:prstGeom prst="straightConnector1">
              <a:avLst/>
            </a:prstGeom>
            <a:ln w="1270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/>
            <p:cNvCxnSpPr/>
            <p:nvPr/>
          </p:nvCxnSpPr>
          <p:spPr>
            <a:xfrm>
              <a:off x="5692217" y="1433423"/>
              <a:ext cx="227318" cy="1"/>
            </a:xfrm>
            <a:prstGeom prst="straightConnector1">
              <a:avLst/>
            </a:prstGeom>
            <a:ln w="1270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/>
            <p:cNvCxnSpPr>
              <a:stCxn id="58" idx="2"/>
              <a:endCxn id="59" idx="0"/>
            </p:cNvCxnSpPr>
            <p:nvPr/>
          </p:nvCxnSpPr>
          <p:spPr>
            <a:xfrm>
              <a:off x="5694227" y="1430504"/>
              <a:ext cx="0" cy="4515945"/>
            </a:xfrm>
            <a:prstGeom prst="straightConnector1">
              <a:avLst/>
            </a:prstGeom>
            <a:ln w="12700"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/>
            <p:cNvCxnSpPr/>
            <p:nvPr/>
          </p:nvCxnSpPr>
          <p:spPr>
            <a:xfrm>
              <a:off x="5488396" y="5945087"/>
              <a:ext cx="208946" cy="1361"/>
            </a:xfrm>
            <a:prstGeom prst="straightConnector1">
              <a:avLst/>
            </a:prstGeom>
            <a:ln w="12700"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Arrow Connector 72"/>
            <p:cNvCxnSpPr/>
            <p:nvPr/>
          </p:nvCxnSpPr>
          <p:spPr>
            <a:xfrm>
              <a:off x="5692217" y="3325145"/>
              <a:ext cx="227318" cy="1"/>
            </a:xfrm>
            <a:prstGeom prst="straightConnector1">
              <a:avLst/>
            </a:prstGeom>
            <a:ln w="1270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4" name="Picture 73"/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3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80136" y="5614087"/>
              <a:ext cx="127601" cy="113645"/>
            </a:xfrm>
            <a:prstGeom prst="rect">
              <a:avLst/>
            </a:prstGeom>
          </p:spPr>
        </p:pic>
        <p:cxnSp>
          <p:nvCxnSpPr>
            <p:cNvPr id="75" name="Elbow Connector 74"/>
            <p:cNvCxnSpPr/>
            <p:nvPr/>
          </p:nvCxnSpPr>
          <p:spPr>
            <a:xfrm flipV="1">
              <a:off x="4358822" y="5398093"/>
              <a:ext cx="139975" cy="272816"/>
            </a:xfrm>
            <a:prstGeom prst="bentConnector2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Rectangle 75"/>
            <p:cNvSpPr/>
            <p:nvPr/>
          </p:nvSpPr>
          <p:spPr>
            <a:xfrm>
              <a:off x="3715261" y="5667285"/>
              <a:ext cx="149551" cy="14955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7" name="Rectangle 76"/>
            <p:cNvSpPr/>
            <p:nvPr/>
          </p:nvSpPr>
          <p:spPr>
            <a:xfrm>
              <a:off x="5512266" y="5667285"/>
              <a:ext cx="149551" cy="14955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8" name="Rectangle 77"/>
            <p:cNvSpPr/>
            <p:nvPr/>
          </p:nvSpPr>
          <p:spPr>
            <a:xfrm>
              <a:off x="3715261" y="1834178"/>
              <a:ext cx="149551" cy="14955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9" name="Rectangle 78"/>
            <p:cNvSpPr/>
            <p:nvPr/>
          </p:nvSpPr>
          <p:spPr>
            <a:xfrm>
              <a:off x="5512266" y="890781"/>
              <a:ext cx="149551" cy="14955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81" name="Elbow Connector 80"/>
            <p:cNvCxnSpPr>
              <a:stCxn id="16" idx="3"/>
              <a:endCxn id="15" idx="0"/>
            </p:cNvCxnSpPr>
            <p:nvPr/>
          </p:nvCxnSpPr>
          <p:spPr>
            <a:xfrm flipH="1">
              <a:off x="4498797" y="2182738"/>
              <a:ext cx="373878" cy="573280"/>
            </a:xfrm>
            <a:prstGeom prst="bentConnector4">
              <a:avLst>
                <a:gd name="adj1" fmla="val -40000"/>
                <a:gd name="adj2" fmla="val 82609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2" name="Picture 81"/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3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08487" y="1110966"/>
              <a:ext cx="238255" cy="99689"/>
            </a:xfrm>
            <a:prstGeom prst="rect">
              <a:avLst/>
            </a:prstGeom>
          </p:spPr>
        </p:pic>
        <p:pic>
          <p:nvPicPr>
            <p:cNvPr id="83" name="Picture 82"/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3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90855" y="2056131"/>
              <a:ext cx="473519" cy="101683"/>
            </a:xfrm>
            <a:prstGeom prst="rect">
              <a:avLst/>
            </a:prstGeom>
          </p:spPr>
        </p:pic>
        <p:pic>
          <p:nvPicPr>
            <p:cNvPr id="84" name="Picture 83"/>
            <p:cNvPicPr>
              <a:picLocks noChangeAspect="1"/>
            </p:cNvPicPr>
            <p:nvPr>
              <p:custDataLst>
                <p:tags r:id="rId13"/>
              </p:custDataLst>
            </p:nvPr>
          </p:nvPicPr>
          <p:blipFill>
            <a:blip r:embed="rId3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35216" y="3003289"/>
              <a:ext cx="384797" cy="101683"/>
            </a:xfrm>
            <a:prstGeom prst="rect">
              <a:avLst/>
            </a:prstGeom>
          </p:spPr>
        </p:pic>
        <p:pic>
          <p:nvPicPr>
            <p:cNvPr id="85" name="Picture 84"/>
            <p:cNvPicPr>
              <a:picLocks noChangeAspect="1"/>
            </p:cNvPicPr>
            <p:nvPr>
              <p:custDataLst>
                <p:tags r:id="rId14"/>
              </p:custDataLst>
            </p:nvPr>
          </p:nvPicPr>
          <p:blipFill>
            <a:blip r:embed="rId3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99329" y="3912566"/>
              <a:ext cx="456572" cy="139564"/>
            </a:xfrm>
            <a:prstGeom prst="rect">
              <a:avLst/>
            </a:prstGeom>
          </p:spPr>
        </p:pic>
        <p:pic>
          <p:nvPicPr>
            <p:cNvPr id="86" name="Picture 85"/>
            <p:cNvPicPr>
              <a:picLocks noChangeAspect="1"/>
            </p:cNvPicPr>
            <p:nvPr>
              <p:custDataLst>
                <p:tags r:id="rId15"/>
              </p:custDataLst>
            </p:nvPr>
          </p:nvPicPr>
          <p:blipFill>
            <a:blip r:embed="rId3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97335" y="4859724"/>
              <a:ext cx="460559" cy="139564"/>
            </a:xfrm>
            <a:prstGeom prst="rect">
              <a:avLst/>
            </a:prstGeom>
          </p:spPr>
        </p:pic>
        <p:pic>
          <p:nvPicPr>
            <p:cNvPr id="87" name="Picture 86"/>
            <p:cNvPicPr>
              <a:picLocks noChangeAspect="1"/>
            </p:cNvPicPr>
            <p:nvPr>
              <p:custDataLst>
                <p:tags r:id="rId16"/>
              </p:custDataLst>
            </p:nvPr>
          </p:nvPicPr>
          <p:blipFill>
            <a:blip r:embed="rId3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44765" y="1108972"/>
              <a:ext cx="93707" cy="106667"/>
            </a:xfrm>
            <a:prstGeom prst="rect">
              <a:avLst/>
            </a:prstGeom>
          </p:spPr>
        </p:pic>
        <p:pic>
          <p:nvPicPr>
            <p:cNvPr id="88" name="Picture 87"/>
            <p:cNvPicPr>
              <a:picLocks noChangeAspect="1"/>
            </p:cNvPicPr>
            <p:nvPr>
              <p:custDataLst>
                <p:tags r:id="rId17"/>
              </p:custDataLst>
            </p:nvPr>
          </p:nvPicPr>
          <p:blipFill>
            <a:blip r:embed="rId3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47763" y="2056131"/>
              <a:ext cx="93707" cy="106667"/>
            </a:xfrm>
            <a:prstGeom prst="rect">
              <a:avLst/>
            </a:prstGeom>
          </p:spPr>
        </p:pic>
        <p:pic>
          <p:nvPicPr>
            <p:cNvPr id="89" name="Picture 88"/>
            <p:cNvPicPr>
              <a:picLocks noChangeAspect="1"/>
            </p:cNvPicPr>
            <p:nvPr>
              <p:custDataLst>
                <p:tags r:id="rId18"/>
              </p:custDataLst>
            </p:nvPr>
          </p:nvPicPr>
          <p:blipFill>
            <a:blip r:embed="rId3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44765" y="3003289"/>
              <a:ext cx="93707" cy="106667"/>
            </a:xfrm>
            <a:prstGeom prst="rect">
              <a:avLst/>
            </a:prstGeom>
          </p:spPr>
        </p:pic>
        <p:pic>
          <p:nvPicPr>
            <p:cNvPr id="90" name="Picture 89"/>
            <p:cNvPicPr>
              <a:picLocks noChangeAspect="1"/>
            </p:cNvPicPr>
            <p:nvPr>
              <p:custDataLst>
                <p:tags r:id="rId19"/>
              </p:custDataLst>
            </p:nvPr>
          </p:nvPicPr>
          <p:blipFill>
            <a:blip r:embed="rId3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47763" y="3951118"/>
              <a:ext cx="93707" cy="106667"/>
            </a:xfrm>
            <a:prstGeom prst="rect">
              <a:avLst/>
            </a:prstGeom>
          </p:spPr>
        </p:pic>
        <p:pic>
          <p:nvPicPr>
            <p:cNvPr id="91" name="Picture 90"/>
            <p:cNvPicPr>
              <a:picLocks noChangeAspect="1"/>
            </p:cNvPicPr>
            <p:nvPr>
              <p:custDataLst>
                <p:tags r:id="rId20"/>
              </p:custDataLst>
            </p:nvPr>
          </p:nvPicPr>
          <p:blipFill>
            <a:blip r:embed="rId3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47763" y="4898276"/>
              <a:ext cx="93707" cy="106667"/>
            </a:xfrm>
            <a:prstGeom prst="rect">
              <a:avLst/>
            </a:prstGeom>
          </p:spPr>
        </p:pic>
        <p:pic>
          <p:nvPicPr>
            <p:cNvPr id="92" name="Picture 91"/>
            <p:cNvPicPr>
              <a:picLocks noChangeAspect="1"/>
            </p:cNvPicPr>
            <p:nvPr>
              <p:custDataLst>
                <p:tags r:id="rId21"/>
              </p:custDataLst>
            </p:nvPr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60281" y="5616569"/>
              <a:ext cx="67788" cy="114642"/>
            </a:xfrm>
            <a:prstGeom prst="rect">
              <a:avLst/>
            </a:prstGeom>
          </p:spPr>
        </p:pic>
      </p:grp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80" name="Content Placeholder 79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Compute </a:t>
            </a:r>
            <a:r>
              <a:rPr lang="en-US" dirty="0" smtClean="0"/>
              <a:t>each </a:t>
            </a:r>
            <a:r>
              <a:rPr lang="en-US" dirty="0" smtClean="0"/>
              <a:t>equalizer</a:t>
            </a:r>
          </a:p>
          <a:p>
            <a:endParaRPr lang="en-US" dirty="0" smtClean="0"/>
          </a:p>
          <a:p>
            <a:r>
              <a:rPr lang="en-US" dirty="0" smtClean="0"/>
              <a:t>Apply </a:t>
            </a:r>
            <a:r>
              <a:rPr lang="en-US" dirty="0" smtClean="0"/>
              <a:t>the detection filter and equalizer filters to the received </a:t>
            </a:r>
            <a:r>
              <a:rPr lang="en-US" dirty="0" smtClean="0"/>
              <a:t>signal</a:t>
            </a:r>
          </a:p>
          <a:p>
            <a:endParaRPr lang="en-US" dirty="0"/>
          </a:p>
          <a:p>
            <a:r>
              <a:rPr lang="en-US" dirty="0" smtClean="0"/>
              <a:t>Meet the real-time constraint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3151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072302" y="1536174"/>
            <a:ext cx="8047396" cy="37856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6000" dirty="0" smtClean="0"/>
              <a:t>Zero-forcing  (ZF) and</a:t>
            </a:r>
          </a:p>
          <a:p>
            <a:pPr algn="ctr"/>
            <a:r>
              <a:rPr lang="en-US" sz="6000" dirty="0" smtClean="0"/>
              <a:t>Minimum Mean-squared </a:t>
            </a:r>
          </a:p>
          <a:p>
            <a:pPr algn="ctr"/>
            <a:r>
              <a:rPr lang="en-US" sz="6000" dirty="0" smtClean="0"/>
              <a:t>Error (MMSE)</a:t>
            </a:r>
          </a:p>
          <a:p>
            <a:pPr algn="ctr"/>
            <a:r>
              <a:rPr lang="en-US" sz="6000" dirty="0" smtClean="0"/>
              <a:t>Equalizers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3889983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 - Multipath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Multipath </a:t>
            </a:r>
            <a:r>
              <a:rPr lang="en-US" dirty="0" smtClean="0"/>
              <a:t>interference is </a:t>
            </a:r>
            <a:r>
              <a:rPr lang="en-US" dirty="0"/>
              <a:t>one of the dominant causes for link loss in aeronautical </a:t>
            </a:r>
            <a:r>
              <a:rPr lang="en-US" dirty="0" smtClean="0"/>
              <a:t>telemetry</a:t>
            </a:r>
          </a:p>
        </p:txBody>
      </p:sp>
    </p:spTree>
    <p:extLst>
      <p:ext uri="{BB962C8B-B14F-4D97-AF65-F5344CB8AC3E}">
        <p14:creationId xmlns:p14="http://schemas.microsoft.com/office/powerpoint/2010/main" val="2126025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ZF Equations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4905" y="2817466"/>
            <a:ext cx="1700267" cy="36906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3496" y="4275826"/>
            <a:ext cx="1939809" cy="182095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3200" y="4267200"/>
            <a:ext cx="1676190" cy="1915428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142457" y="4275826"/>
            <a:ext cx="5801143" cy="2008357"/>
            <a:chOff x="142457" y="3630443"/>
            <a:chExt cx="5801143" cy="2008357"/>
          </a:xfrm>
        </p:grpSpPr>
        <p:pic>
          <p:nvPicPr>
            <p:cNvPr id="13" name="Picture 12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2457" y="3630443"/>
              <a:ext cx="5801143" cy="1406476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2742" y="5286800"/>
              <a:ext cx="3460572" cy="352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22760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MMSE Equations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5972" y="2465342"/>
            <a:ext cx="2018134" cy="322134"/>
          </a:xfrm>
          <a:prstGeom prst="rect">
            <a:avLst/>
          </a:prstGeom>
        </p:spPr>
      </p:pic>
      <p:grpSp>
        <p:nvGrpSpPr>
          <p:cNvPr id="19" name="Group 18"/>
          <p:cNvGrpSpPr/>
          <p:nvPr/>
        </p:nvGrpSpPr>
        <p:grpSpPr>
          <a:xfrm>
            <a:off x="142457" y="4267200"/>
            <a:ext cx="11896933" cy="2016983"/>
            <a:chOff x="142457" y="3621817"/>
            <a:chExt cx="11896933" cy="2016983"/>
          </a:xfrm>
        </p:grpSpPr>
        <p:pic>
          <p:nvPicPr>
            <p:cNvPr id="10" name="Picture 9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78162" y="3630443"/>
              <a:ext cx="2750476" cy="1822476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63200" y="3621817"/>
              <a:ext cx="1676190" cy="1915428"/>
            </a:xfrm>
            <a:prstGeom prst="rect">
              <a:avLst/>
            </a:prstGeom>
          </p:spPr>
        </p:pic>
        <p:grpSp>
          <p:nvGrpSpPr>
            <p:cNvPr id="18" name="Group 17"/>
            <p:cNvGrpSpPr/>
            <p:nvPr/>
          </p:nvGrpSpPr>
          <p:grpSpPr>
            <a:xfrm>
              <a:off x="142457" y="3630443"/>
              <a:ext cx="5801143" cy="2008357"/>
              <a:chOff x="142457" y="3630443"/>
              <a:chExt cx="5801143" cy="2008357"/>
            </a:xfrm>
          </p:grpSpPr>
          <p:pic>
            <p:nvPicPr>
              <p:cNvPr id="13" name="Picture 12"/>
              <p:cNvPicPr>
                <a:picLocks noChangeAspect="1"/>
              </p:cNvPicPr>
              <p:nvPr>
                <p:custDataLst>
                  <p:tags r:id="rId5"/>
                </p:custDataLst>
              </p:nvPr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2457" y="3630443"/>
                <a:ext cx="5801143" cy="1406476"/>
              </a:xfrm>
              <a:prstGeom prst="rect">
                <a:avLst/>
              </a:prstGeom>
            </p:spPr>
          </p:pic>
          <p:pic>
            <p:nvPicPr>
              <p:cNvPr id="17" name="Picture 16"/>
              <p:cNvPicPr>
                <a:picLocks noChangeAspect="1"/>
              </p:cNvPicPr>
              <p:nvPr>
                <p:custDataLst>
                  <p:tags r:id="rId6"/>
                </p:custDataLst>
              </p:nvPr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12742" y="5286800"/>
                <a:ext cx="3460572" cy="352000"/>
              </a:xfrm>
              <a:prstGeom prst="rect">
                <a:avLst/>
              </a:prstGeom>
            </p:spPr>
          </p:pic>
        </p:grpSp>
      </p:grpSp>
      <p:pic>
        <p:nvPicPr>
          <p:cNvPr id="7" name="Picture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4372" y="3321471"/>
            <a:ext cx="2261334" cy="411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401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ZF </a:t>
            </a:r>
            <a:r>
              <a:rPr lang="en-US" dirty="0" smtClean="0"/>
              <a:t>&amp; MMSE Equations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800" b="0" dirty="0" smtClean="0"/>
              <a:t>ZF</a:t>
            </a:r>
            <a:endParaRPr lang="en-US" sz="2800" b="0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800" b="0" dirty="0" smtClean="0"/>
              <a:t>MMSE</a:t>
            </a:r>
            <a:endParaRPr lang="en-US" sz="2800" b="0" dirty="0"/>
          </a:p>
        </p:txBody>
      </p:sp>
      <p:pic>
        <p:nvPicPr>
          <p:cNvPr id="13" name="Picture 1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403" y="3895157"/>
            <a:ext cx="5801143" cy="140647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7809" y="5703971"/>
            <a:ext cx="5976382" cy="352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600" y="3962203"/>
            <a:ext cx="5670095" cy="1427809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525" y="2576955"/>
            <a:ext cx="3658664" cy="1004802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0060" y="2600421"/>
            <a:ext cx="3997866" cy="89600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839788" y="2293620"/>
            <a:ext cx="1476692" cy="12881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958148" y="3079356"/>
            <a:ext cx="2078672" cy="6261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571808" y="2417266"/>
            <a:ext cx="2078672" cy="6261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5597857" y="3110787"/>
            <a:ext cx="2078672" cy="6261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7899096" y="3006726"/>
            <a:ext cx="2814623" cy="6261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708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ZF </a:t>
            </a:r>
            <a:r>
              <a:rPr lang="en-US" dirty="0" smtClean="0"/>
              <a:t>&amp; MMSE Equations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800" b="0" dirty="0" smtClean="0"/>
              <a:t>ZF</a:t>
            </a:r>
            <a:endParaRPr lang="en-US" sz="2800" b="0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800" b="0" dirty="0" smtClean="0"/>
              <a:t>MMSE</a:t>
            </a:r>
            <a:endParaRPr lang="en-US" sz="2800" b="0" dirty="0"/>
          </a:p>
        </p:txBody>
      </p:sp>
      <p:pic>
        <p:nvPicPr>
          <p:cNvPr id="13" name="Picture 1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403" y="3895157"/>
            <a:ext cx="5801143" cy="140647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7809" y="5703971"/>
            <a:ext cx="5976382" cy="352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600" y="3962203"/>
            <a:ext cx="5670095" cy="1427809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525" y="2576955"/>
            <a:ext cx="3658664" cy="1004802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0060" y="2600421"/>
            <a:ext cx="3997866" cy="89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130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Computing ZF &amp; MMSE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Solve: Levinson-Durbin </a:t>
            </a:r>
            <a:r>
              <a:rPr lang="en-US" dirty="0"/>
              <a:t>recursion algorithm to solve </a:t>
            </a:r>
            <a:r>
              <a:rPr lang="en-US" dirty="0" smtClean="0"/>
              <a:t>                         by leveraging </a:t>
            </a:r>
            <a:r>
              <a:rPr lang="en-US" dirty="0"/>
              <a:t>the </a:t>
            </a:r>
            <a:r>
              <a:rPr lang="en-US" dirty="0" err="1"/>
              <a:t>toeplitz</a:t>
            </a:r>
            <a:r>
              <a:rPr lang="en-US" dirty="0"/>
              <a:t> property </a:t>
            </a:r>
            <a:r>
              <a:rPr lang="en-US" dirty="0" smtClean="0"/>
              <a:t>of </a:t>
            </a:r>
          </a:p>
          <a:p>
            <a:endParaRPr lang="en-US" dirty="0" smtClean="0"/>
          </a:p>
          <a:p>
            <a:r>
              <a:rPr lang="en-US" dirty="0" smtClean="0"/>
              <a:t>Inverse: </a:t>
            </a:r>
            <a:r>
              <a:rPr lang="en-US" dirty="0" err="1"/>
              <a:t>cuBLAS</a:t>
            </a:r>
            <a:r>
              <a:rPr lang="en-US" dirty="0"/>
              <a:t> LU decomposition library to compute the inverse and matrix vector multiplication defined </a:t>
            </a:r>
            <a:r>
              <a:rPr lang="en-US" dirty="0" smtClean="0"/>
              <a:t>by </a:t>
            </a:r>
          </a:p>
          <a:p>
            <a:endParaRPr lang="en-US" dirty="0" smtClean="0"/>
          </a:p>
          <a:p>
            <a:r>
              <a:rPr lang="en-US" dirty="0" smtClean="0"/>
              <a:t>Solve: using </a:t>
            </a:r>
            <a:r>
              <a:rPr lang="en-US" dirty="0"/>
              <a:t>the </a:t>
            </a:r>
            <a:r>
              <a:rPr lang="en-US" dirty="0" err="1" smtClean="0"/>
              <a:t>cuSolverSp</a:t>
            </a:r>
            <a:r>
              <a:rPr lang="en-US" dirty="0" smtClean="0"/>
              <a:t> </a:t>
            </a:r>
            <a:r>
              <a:rPr lang="en-US" dirty="0"/>
              <a:t>library to solve </a:t>
            </a:r>
            <a:r>
              <a:rPr lang="en-US" dirty="0" smtClean="0"/>
              <a:t>                         by </a:t>
            </a:r>
            <a:r>
              <a:rPr lang="en-US" dirty="0"/>
              <a:t>leveraging the sparse property </a:t>
            </a:r>
            <a:r>
              <a:rPr lang="en-US" dirty="0" smtClean="0"/>
              <a:t>of 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0620" y="1935480"/>
            <a:ext cx="2018133" cy="32213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3132" y="2313182"/>
            <a:ext cx="292267" cy="24533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0979" y="3682770"/>
            <a:ext cx="2397867" cy="36266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6660" y="4729927"/>
            <a:ext cx="2018133" cy="32213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2246" y="5147744"/>
            <a:ext cx="292267" cy="24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518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Computing ZF &amp; MMSE</a:t>
            </a:r>
          </a:p>
        </p:txBody>
      </p:sp>
      <p:pic>
        <p:nvPicPr>
          <p:cNvPr id="8" name="Picture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1333" y="2741561"/>
            <a:ext cx="8469332" cy="2519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172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Computing </a:t>
            </a:r>
            <a:r>
              <a:rPr lang="en-US" dirty="0" smtClean="0"/>
              <a:t>&amp; Applying ZF Using </a:t>
            </a:r>
            <a:br>
              <a:rPr lang="en-US" dirty="0" smtClean="0"/>
            </a:br>
            <a:r>
              <a:rPr lang="en-US" dirty="0" err="1" smtClean="0"/>
              <a:t>cuSolverSp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1291504" y="2515394"/>
            <a:ext cx="9608992" cy="2971800"/>
            <a:chOff x="2667000" y="304800"/>
            <a:chExt cx="9608992" cy="2971800"/>
          </a:xfrm>
        </p:grpSpPr>
        <p:pic>
          <p:nvPicPr>
            <p:cNvPr id="6" name="Picture 5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96532" y="525062"/>
              <a:ext cx="134095" cy="230095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67000" y="755157"/>
              <a:ext cx="146286" cy="242286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3581400" y="304800"/>
              <a:ext cx="1143000" cy="1143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Fill Vector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5410200" y="2133600"/>
              <a:ext cx="1143000" cy="1143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Fill CRS</a:t>
              </a:r>
            </a:p>
            <a:p>
              <a:pPr algn="ctr"/>
              <a:r>
                <a:rPr 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Matrix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7239000" y="1219200"/>
              <a:ext cx="1345738" cy="1143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cuSolverSp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11" name="Picture 10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29400" y="2788953"/>
              <a:ext cx="719237" cy="259047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19346" y="1601299"/>
              <a:ext cx="364190" cy="152381"/>
            </a:xfrm>
            <a:prstGeom prst="rect">
              <a:avLst/>
            </a:prstGeom>
          </p:spPr>
        </p:pic>
        <p:cxnSp>
          <p:nvCxnSpPr>
            <p:cNvPr id="13" name="Straight Arrow Connector 12"/>
            <p:cNvCxnSpPr/>
            <p:nvPr/>
          </p:nvCxnSpPr>
          <p:spPr>
            <a:xfrm>
              <a:off x="2895600" y="876300"/>
              <a:ext cx="684323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>
              <a:stCxn id="21" idx="3"/>
              <a:endCxn id="9" idx="1"/>
            </p:cNvCxnSpPr>
            <p:nvPr/>
          </p:nvCxnSpPr>
          <p:spPr>
            <a:xfrm>
              <a:off x="4723941" y="2705100"/>
              <a:ext cx="686259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Elbow Connector 14"/>
            <p:cNvCxnSpPr>
              <a:stCxn id="9" idx="3"/>
            </p:cNvCxnSpPr>
            <p:nvPr/>
          </p:nvCxnSpPr>
          <p:spPr>
            <a:xfrm flipV="1">
              <a:off x="6553200" y="2074164"/>
              <a:ext cx="693420" cy="630936"/>
            </a:xfrm>
            <a:prstGeom prst="bentConnector3">
              <a:avLst>
                <a:gd name="adj1" fmla="val 50000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15"/>
            <p:cNvSpPr/>
            <p:nvPr/>
          </p:nvSpPr>
          <p:spPr>
            <a:xfrm>
              <a:off x="7246620" y="1219200"/>
              <a:ext cx="576072" cy="576072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7239000" y="1786128"/>
              <a:ext cx="576072" cy="576072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8" name="Elbow Connector 17"/>
            <p:cNvCxnSpPr>
              <a:stCxn id="8" idx="3"/>
              <a:endCxn id="16" idx="1"/>
            </p:cNvCxnSpPr>
            <p:nvPr/>
          </p:nvCxnSpPr>
          <p:spPr>
            <a:xfrm>
              <a:off x="4724400" y="876300"/>
              <a:ext cx="2522220" cy="630936"/>
            </a:xfrm>
            <a:prstGeom prst="bentConnector3">
              <a:avLst>
                <a:gd name="adj1" fmla="val 50000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>
              <a:stCxn id="10" idx="3"/>
              <a:endCxn id="26" idx="1"/>
            </p:cNvCxnSpPr>
            <p:nvPr/>
          </p:nvCxnSpPr>
          <p:spPr>
            <a:xfrm>
              <a:off x="8584738" y="1790700"/>
              <a:ext cx="143647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Elbow Connector 19"/>
            <p:cNvCxnSpPr>
              <a:endCxn id="21" idx="1"/>
            </p:cNvCxnSpPr>
            <p:nvPr/>
          </p:nvCxnSpPr>
          <p:spPr>
            <a:xfrm>
              <a:off x="2895600" y="876300"/>
              <a:ext cx="685341" cy="1828800"/>
            </a:xfrm>
            <a:prstGeom prst="bentConnector3">
              <a:avLst>
                <a:gd name="adj1" fmla="val 50000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0"/>
            <p:cNvSpPr/>
            <p:nvPr/>
          </p:nvSpPr>
          <p:spPr>
            <a:xfrm>
              <a:off x="3580941" y="2133600"/>
              <a:ext cx="1143000" cy="1143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3534323" y="2381935"/>
              <a:ext cx="1236237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Auto-</a:t>
              </a:r>
            </a:p>
            <a:p>
              <a:pPr algn="ctr"/>
              <a:r>
                <a:rPr lang="en-US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  <a:r>
                <a:rPr 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orrelation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23" name="Picture 22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54974" y="2274231"/>
              <a:ext cx="103619" cy="175238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59095" y="1987307"/>
              <a:ext cx="198095" cy="173714"/>
            </a:xfrm>
            <a:prstGeom prst="rect">
              <a:avLst/>
            </a:prstGeom>
          </p:spPr>
        </p:pic>
        <p:sp>
          <p:nvSpPr>
            <p:cNvPr id="25" name="Rectangle 24"/>
            <p:cNvSpPr/>
            <p:nvPr/>
          </p:nvSpPr>
          <p:spPr>
            <a:xfrm>
              <a:off x="10018144" y="1502664"/>
              <a:ext cx="1335656" cy="1143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Frequency-domain Convolution</a:t>
              </a: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0021214" y="1502664"/>
              <a:ext cx="576072" cy="576072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0020525" y="2065256"/>
              <a:ext cx="576072" cy="576072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8" name="Straight Arrow Connector 27"/>
            <p:cNvCxnSpPr/>
            <p:nvPr/>
          </p:nvCxnSpPr>
          <p:spPr>
            <a:xfrm>
              <a:off x="9333821" y="2356248"/>
              <a:ext cx="684323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/>
            <p:nvPr/>
          </p:nvCxnSpPr>
          <p:spPr>
            <a:xfrm>
              <a:off x="9332344" y="2075385"/>
              <a:ext cx="684323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/>
            <p:nvPr/>
          </p:nvCxnSpPr>
          <p:spPr>
            <a:xfrm>
              <a:off x="11353800" y="2074164"/>
              <a:ext cx="684323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1" name="Picture 30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132754" y="1993618"/>
              <a:ext cx="143238" cy="1630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90143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Computing </a:t>
            </a:r>
            <a:r>
              <a:rPr lang="en-US" dirty="0" smtClean="0"/>
              <a:t>&amp; Applying MMSE Using </a:t>
            </a:r>
            <a:r>
              <a:rPr lang="en-US" dirty="0" err="1" smtClean="0"/>
              <a:t>cuSolverSp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1036" y="2735656"/>
            <a:ext cx="134095" cy="23009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1504" y="2965751"/>
            <a:ext cx="146286" cy="24228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205904" y="2515394"/>
            <a:ext cx="1143000" cy="1143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Fill Vector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034704" y="4344194"/>
            <a:ext cx="1143000" cy="1143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Fill CRS</a:t>
            </a:r>
          </a:p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Matrix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863504" y="3429794"/>
            <a:ext cx="1345738" cy="1143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cuSolverSp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1520104" y="3086894"/>
            <a:ext cx="68432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21" idx="3"/>
            <a:endCxn id="9" idx="1"/>
          </p:cNvCxnSpPr>
          <p:nvPr/>
        </p:nvCxnSpPr>
        <p:spPr>
          <a:xfrm>
            <a:off x="3348445" y="4915694"/>
            <a:ext cx="68625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Elbow Connector 14"/>
          <p:cNvCxnSpPr>
            <a:stCxn id="9" idx="3"/>
          </p:cNvCxnSpPr>
          <p:nvPr/>
        </p:nvCxnSpPr>
        <p:spPr>
          <a:xfrm flipV="1">
            <a:off x="5177704" y="4284758"/>
            <a:ext cx="693420" cy="630936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5871124" y="3429794"/>
            <a:ext cx="576072" cy="576072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5863504" y="3996722"/>
            <a:ext cx="576072" cy="576072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8" name="Elbow Connector 17"/>
          <p:cNvCxnSpPr>
            <a:stCxn id="8" idx="3"/>
            <a:endCxn id="16" idx="1"/>
          </p:cNvCxnSpPr>
          <p:nvPr/>
        </p:nvCxnSpPr>
        <p:spPr>
          <a:xfrm>
            <a:off x="3348904" y="3086894"/>
            <a:ext cx="2522220" cy="630936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10" idx="3"/>
            <a:endCxn id="26" idx="1"/>
          </p:cNvCxnSpPr>
          <p:nvPr/>
        </p:nvCxnSpPr>
        <p:spPr>
          <a:xfrm>
            <a:off x="7209242" y="4001294"/>
            <a:ext cx="143647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/>
          <p:cNvCxnSpPr>
            <a:endCxn id="21" idx="1"/>
          </p:cNvCxnSpPr>
          <p:nvPr/>
        </p:nvCxnSpPr>
        <p:spPr>
          <a:xfrm>
            <a:off x="1520104" y="3086894"/>
            <a:ext cx="685341" cy="1828800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2205445" y="4344194"/>
            <a:ext cx="1143000" cy="1143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2158827" y="4592529"/>
            <a:ext cx="123623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Auto-</a:t>
            </a:r>
          </a:p>
          <a:p>
            <a:pPr algn="ctr"/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orrelation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3" name="Picture 2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9478" y="4484825"/>
            <a:ext cx="103619" cy="175238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3599" y="4197901"/>
            <a:ext cx="198095" cy="173714"/>
          </a:xfrm>
          <a:prstGeom prst="rect">
            <a:avLst/>
          </a:prstGeom>
        </p:spPr>
      </p:pic>
      <p:sp>
        <p:nvSpPr>
          <p:cNvPr id="25" name="Rectangle 24"/>
          <p:cNvSpPr/>
          <p:nvPr/>
        </p:nvSpPr>
        <p:spPr>
          <a:xfrm>
            <a:off x="8642648" y="3713258"/>
            <a:ext cx="1335656" cy="1143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Frequency-domain Convolution</a:t>
            </a:r>
          </a:p>
        </p:txBody>
      </p:sp>
      <p:sp>
        <p:nvSpPr>
          <p:cNvPr id="26" name="Rectangle 25"/>
          <p:cNvSpPr/>
          <p:nvPr/>
        </p:nvSpPr>
        <p:spPr>
          <a:xfrm>
            <a:off x="8645718" y="3713258"/>
            <a:ext cx="576072" cy="576072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8645029" y="4275850"/>
            <a:ext cx="576072" cy="576072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7958325" y="4566842"/>
            <a:ext cx="68432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7956848" y="4285979"/>
            <a:ext cx="68432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9978304" y="4284758"/>
            <a:ext cx="68432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7258" y="4204212"/>
            <a:ext cx="143238" cy="16304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1855" y="5042944"/>
            <a:ext cx="600381" cy="214856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1992" y="3801813"/>
            <a:ext cx="723808" cy="155429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660" y="5764815"/>
            <a:ext cx="274285" cy="274285"/>
          </a:xfrm>
          <a:prstGeom prst="rect">
            <a:avLst/>
          </a:prstGeom>
        </p:spPr>
      </p:pic>
      <p:cxnSp>
        <p:nvCxnSpPr>
          <p:cNvPr id="65" name="Elbow Connector 64"/>
          <p:cNvCxnSpPr/>
          <p:nvPr/>
        </p:nvCxnSpPr>
        <p:spPr>
          <a:xfrm flipV="1">
            <a:off x="1538055" y="5487194"/>
            <a:ext cx="3086100" cy="414764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960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494805" y="2459504"/>
            <a:ext cx="9202391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6000" dirty="0" smtClean="0"/>
              <a:t>Constant Modulus Algorithm</a:t>
            </a:r>
          </a:p>
          <a:p>
            <a:pPr algn="ctr"/>
            <a:r>
              <a:rPr lang="en-US" sz="6000" dirty="0"/>
              <a:t>(</a:t>
            </a:r>
            <a:r>
              <a:rPr lang="en-US" sz="6000" dirty="0" smtClean="0"/>
              <a:t>CMA) </a:t>
            </a:r>
            <a:r>
              <a:rPr lang="en-US" sz="6000" dirty="0"/>
              <a:t>Equalizer</a:t>
            </a:r>
          </a:p>
        </p:txBody>
      </p:sp>
    </p:spTree>
    <p:extLst>
      <p:ext uri="{BB962C8B-B14F-4D97-AF65-F5344CB8AC3E}">
        <p14:creationId xmlns:p14="http://schemas.microsoft.com/office/powerpoint/2010/main" val="551021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CMA Equations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8932" y="1981677"/>
            <a:ext cx="3394134" cy="48000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0533" y="3657840"/>
            <a:ext cx="2350933" cy="480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9732" y="5334000"/>
            <a:ext cx="8552534" cy="56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339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 - Multipath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Multipath </a:t>
            </a:r>
            <a:r>
              <a:rPr lang="en-US" dirty="0" smtClean="0"/>
              <a:t>interference is </a:t>
            </a:r>
            <a:r>
              <a:rPr lang="en-US" dirty="0"/>
              <a:t>one of the dominant causes for link loss in aeronautical </a:t>
            </a:r>
            <a:r>
              <a:rPr lang="en-US" dirty="0" smtClean="0"/>
              <a:t>telemetry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403" y="3324179"/>
            <a:ext cx="1207743" cy="549591"/>
          </a:xfrm>
          <a:prstGeom prst="rect">
            <a:avLst/>
          </a:prstGeom>
        </p:spPr>
      </p:pic>
      <p:sp>
        <p:nvSpPr>
          <p:cNvPr id="7" name="Freeform 6"/>
          <p:cNvSpPr/>
          <p:nvPr/>
        </p:nvSpPr>
        <p:spPr>
          <a:xfrm>
            <a:off x="307926" y="4041490"/>
            <a:ext cx="6160379" cy="636919"/>
          </a:xfrm>
          <a:custGeom>
            <a:avLst/>
            <a:gdLst>
              <a:gd name="connsiteX0" fmla="*/ 0 w 11816178"/>
              <a:gd name="connsiteY0" fmla="*/ 7798 h 1321043"/>
              <a:gd name="connsiteX1" fmla="*/ 745724 w 11816178"/>
              <a:gd name="connsiteY1" fmla="*/ 176474 h 1321043"/>
              <a:gd name="connsiteX2" fmla="*/ 2308194 w 11816178"/>
              <a:gd name="connsiteY2" fmla="*/ 1197406 h 1321043"/>
              <a:gd name="connsiteX3" fmla="*/ 3950563 w 11816178"/>
              <a:gd name="connsiteY3" fmla="*/ 1312815 h 1321043"/>
              <a:gd name="connsiteX4" fmla="*/ 5415378 w 11816178"/>
              <a:gd name="connsiteY4" fmla="*/ 1295060 h 1321043"/>
              <a:gd name="connsiteX5" fmla="*/ 6178858 w 11816178"/>
              <a:gd name="connsiteY5" fmla="*/ 1161895 h 1321043"/>
              <a:gd name="connsiteX6" fmla="*/ 8433786 w 11816178"/>
              <a:gd name="connsiteY6" fmla="*/ 1241794 h 1321043"/>
              <a:gd name="connsiteX7" fmla="*/ 9561250 w 11816178"/>
              <a:gd name="connsiteY7" fmla="*/ 1002097 h 1321043"/>
              <a:gd name="connsiteX8" fmla="*/ 11008310 w 11816178"/>
              <a:gd name="connsiteY8" fmla="*/ 629235 h 1321043"/>
              <a:gd name="connsiteX9" fmla="*/ 11816178 w 11816178"/>
              <a:gd name="connsiteY9" fmla="*/ 629235 h 1321043"/>
              <a:gd name="connsiteX0" fmla="*/ 0 w 11070454"/>
              <a:gd name="connsiteY0" fmla="*/ 0 h 1144569"/>
              <a:gd name="connsiteX1" fmla="*/ 1562470 w 11070454"/>
              <a:gd name="connsiteY1" fmla="*/ 1020932 h 1144569"/>
              <a:gd name="connsiteX2" fmla="*/ 3204839 w 11070454"/>
              <a:gd name="connsiteY2" fmla="*/ 1136341 h 1144569"/>
              <a:gd name="connsiteX3" fmla="*/ 4669654 w 11070454"/>
              <a:gd name="connsiteY3" fmla="*/ 1118586 h 1144569"/>
              <a:gd name="connsiteX4" fmla="*/ 5433134 w 11070454"/>
              <a:gd name="connsiteY4" fmla="*/ 985421 h 1144569"/>
              <a:gd name="connsiteX5" fmla="*/ 7688062 w 11070454"/>
              <a:gd name="connsiteY5" fmla="*/ 1065320 h 1144569"/>
              <a:gd name="connsiteX6" fmla="*/ 8815526 w 11070454"/>
              <a:gd name="connsiteY6" fmla="*/ 825623 h 1144569"/>
              <a:gd name="connsiteX7" fmla="*/ 10262586 w 11070454"/>
              <a:gd name="connsiteY7" fmla="*/ 452761 h 1144569"/>
              <a:gd name="connsiteX8" fmla="*/ 11070454 w 11070454"/>
              <a:gd name="connsiteY8" fmla="*/ 452761 h 1144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070454" h="1144569">
                <a:moveTo>
                  <a:pt x="0" y="0"/>
                </a:moveTo>
                <a:cubicBezTo>
                  <a:pt x="384699" y="198268"/>
                  <a:pt x="1028330" y="831542"/>
                  <a:pt x="1562470" y="1020932"/>
                </a:cubicBezTo>
                <a:cubicBezTo>
                  <a:pt x="2096610" y="1210322"/>
                  <a:pt x="2686975" y="1120065"/>
                  <a:pt x="3204839" y="1136341"/>
                </a:cubicBezTo>
                <a:cubicBezTo>
                  <a:pt x="3722703" y="1152617"/>
                  <a:pt x="4298272" y="1143739"/>
                  <a:pt x="4669654" y="1118586"/>
                </a:cubicBezTo>
                <a:cubicBezTo>
                  <a:pt x="5041036" y="1093433"/>
                  <a:pt x="4930066" y="994299"/>
                  <a:pt x="5433134" y="985421"/>
                </a:cubicBezTo>
                <a:cubicBezTo>
                  <a:pt x="5936202" y="976543"/>
                  <a:pt x="7124330" y="1091953"/>
                  <a:pt x="7688062" y="1065320"/>
                </a:cubicBezTo>
                <a:cubicBezTo>
                  <a:pt x="8251794" y="1038687"/>
                  <a:pt x="8386439" y="927716"/>
                  <a:pt x="8815526" y="825623"/>
                </a:cubicBezTo>
                <a:cubicBezTo>
                  <a:pt x="9244613" y="723530"/>
                  <a:pt x="9886765" y="514905"/>
                  <a:pt x="10262586" y="452761"/>
                </a:cubicBezTo>
                <a:cubicBezTo>
                  <a:pt x="10638407" y="390617"/>
                  <a:pt x="10854430" y="421689"/>
                  <a:pt x="11070454" y="452761"/>
                </a:cubicBez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572607" y="3637850"/>
            <a:ext cx="4277355" cy="12992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22"/>
          <a:stretch/>
        </p:blipFill>
        <p:spPr>
          <a:xfrm>
            <a:off x="5849960" y="3535092"/>
            <a:ext cx="505518" cy="806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698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Computing </a:t>
            </a:r>
            <a:r>
              <a:rPr lang="en-US" dirty="0" smtClean="0"/>
              <a:t>&amp; Applying CMA Using </a:t>
            </a:r>
            <a:br>
              <a:rPr lang="en-US" dirty="0" smtClean="0"/>
            </a:br>
            <a:r>
              <a:rPr lang="en-US" dirty="0" smtClean="0"/>
              <a:t>Convolution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1192525" y="2627310"/>
            <a:ext cx="9806950" cy="2747967"/>
            <a:chOff x="1192525" y="2627310"/>
            <a:chExt cx="9806950" cy="2747967"/>
          </a:xfrm>
        </p:grpSpPr>
        <p:sp>
          <p:nvSpPr>
            <p:cNvPr id="91" name="Rectangle 90"/>
            <p:cNvSpPr/>
            <p:nvPr/>
          </p:nvSpPr>
          <p:spPr>
            <a:xfrm>
              <a:off x="3940166" y="3196427"/>
              <a:ext cx="576072" cy="576072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0" name="Rectangle 99"/>
            <p:cNvSpPr/>
            <p:nvPr/>
          </p:nvSpPr>
          <p:spPr>
            <a:xfrm>
              <a:off x="3938475" y="2627310"/>
              <a:ext cx="576072" cy="576072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5" name="Rectangle 84"/>
            <p:cNvSpPr/>
            <p:nvPr/>
          </p:nvSpPr>
          <p:spPr>
            <a:xfrm>
              <a:off x="5237672" y="2632077"/>
              <a:ext cx="1335656" cy="1143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Frequency-domain Convolution</a:t>
              </a:r>
            </a:p>
          </p:txBody>
        </p:sp>
        <p:sp>
          <p:nvSpPr>
            <p:cNvPr id="86" name="Rectangle 85"/>
            <p:cNvSpPr/>
            <p:nvPr/>
          </p:nvSpPr>
          <p:spPr>
            <a:xfrm>
              <a:off x="5240530" y="2630122"/>
              <a:ext cx="576072" cy="576072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7" name="Rectangle 86"/>
            <p:cNvSpPr/>
            <p:nvPr/>
          </p:nvSpPr>
          <p:spPr>
            <a:xfrm>
              <a:off x="5240053" y="3196427"/>
              <a:ext cx="576072" cy="576072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88" name="Straight Arrow Connector 87"/>
            <p:cNvCxnSpPr/>
            <p:nvPr/>
          </p:nvCxnSpPr>
          <p:spPr>
            <a:xfrm>
              <a:off x="4553349" y="2919538"/>
              <a:ext cx="684323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Rectangle 94"/>
            <p:cNvSpPr/>
            <p:nvPr/>
          </p:nvSpPr>
          <p:spPr>
            <a:xfrm>
              <a:off x="5334000" y="4232277"/>
              <a:ext cx="1143000" cy="1143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96" name="Elbow Connector 95"/>
            <p:cNvCxnSpPr>
              <a:stCxn id="85" idx="3"/>
              <a:endCxn id="95" idx="3"/>
            </p:cNvCxnSpPr>
            <p:nvPr/>
          </p:nvCxnSpPr>
          <p:spPr>
            <a:xfrm flipH="1">
              <a:off x="6477000" y="3203577"/>
              <a:ext cx="96328" cy="1600200"/>
            </a:xfrm>
            <a:prstGeom prst="bentConnector3">
              <a:avLst>
                <a:gd name="adj1" fmla="val -237314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Elbow Connector 96"/>
            <p:cNvCxnSpPr>
              <a:stCxn id="95" idx="1"/>
              <a:endCxn id="87" idx="1"/>
            </p:cNvCxnSpPr>
            <p:nvPr/>
          </p:nvCxnSpPr>
          <p:spPr>
            <a:xfrm rot="10800000">
              <a:off x="5240054" y="3484463"/>
              <a:ext cx="93947" cy="1319314"/>
            </a:xfrm>
            <a:prstGeom prst="bentConnector3">
              <a:avLst>
                <a:gd name="adj1" fmla="val 343329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8" name="Picture 97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3229" y="2822577"/>
              <a:ext cx="103619" cy="175238"/>
            </a:xfrm>
            <a:prstGeom prst="rect">
              <a:avLst/>
            </a:prstGeom>
          </p:spPr>
        </p:pic>
        <p:pic>
          <p:nvPicPr>
            <p:cNvPr id="102" name="Picture 101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2525" y="3762699"/>
              <a:ext cx="2350933" cy="480000"/>
            </a:xfrm>
            <a:prstGeom prst="rect">
              <a:avLst/>
            </a:prstGeom>
          </p:spPr>
        </p:pic>
        <p:grpSp>
          <p:nvGrpSpPr>
            <p:cNvPr id="103" name="Group 102"/>
            <p:cNvGrpSpPr/>
            <p:nvPr/>
          </p:nvGrpSpPr>
          <p:grpSpPr>
            <a:xfrm>
              <a:off x="7387115" y="3430222"/>
              <a:ext cx="3612360" cy="1144955"/>
              <a:chOff x="4054129" y="5683134"/>
              <a:chExt cx="3612360" cy="1144955"/>
            </a:xfrm>
          </p:grpSpPr>
          <p:grpSp>
            <p:nvGrpSpPr>
              <p:cNvPr id="104" name="Group 103"/>
              <p:cNvGrpSpPr/>
              <p:nvPr/>
            </p:nvGrpSpPr>
            <p:grpSpPr>
              <a:xfrm>
                <a:off x="4054129" y="5683134"/>
                <a:ext cx="3612360" cy="1144955"/>
                <a:chOff x="4545635" y="4874845"/>
                <a:chExt cx="3612360" cy="1144955"/>
              </a:xfrm>
            </p:grpSpPr>
            <p:pic>
              <p:nvPicPr>
                <p:cNvPr id="106" name="Picture 105"/>
                <p:cNvPicPr>
                  <a:picLocks noChangeAspect="1"/>
                </p:cNvPicPr>
                <p:nvPr>
                  <p:custDataLst>
                    <p:tags r:id="rId5"/>
                  </p:custDataLst>
                </p:nvPr>
              </p:nvPicPr>
              <p:blipFill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951896" y="5368842"/>
                  <a:ext cx="198095" cy="173714"/>
                </a:xfrm>
                <a:prstGeom prst="rect">
                  <a:avLst/>
                </a:prstGeom>
              </p:spPr>
            </p:pic>
            <p:sp>
              <p:nvSpPr>
                <p:cNvPr id="107" name="Rectangle 106"/>
                <p:cNvSpPr/>
                <p:nvPr/>
              </p:nvSpPr>
              <p:spPr>
                <a:xfrm>
                  <a:off x="5898195" y="4876800"/>
                  <a:ext cx="1335656" cy="11430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 smtClean="0">
                      <a:ln w="0"/>
                      <a:solidFill>
                        <a:schemeClr val="tx1"/>
                      </a:solidFill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Frequency-domain Convolution</a:t>
                  </a:r>
                </a:p>
              </p:txBody>
            </p:sp>
            <p:sp>
              <p:nvSpPr>
                <p:cNvPr id="108" name="Rectangle 107"/>
                <p:cNvSpPr/>
                <p:nvPr/>
              </p:nvSpPr>
              <p:spPr>
                <a:xfrm>
                  <a:off x="5901053" y="4874845"/>
                  <a:ext cx="576072" cy="576072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09" name="Rectangle 108"/>
                <p:cNvSpPr/>
                <p:nvPr/>
              </p:nvSpPr>
              <p:spPr>
                <a:xfrm>
                  <a:off x="5900576" y="5439392"/>
                  <a:ext cx="576072" cy="576072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110" name="Straight Arrow Connector 109"/>
                <p:cNvCxnSpPr/>
                <p:nvPr/>
              </p:nvCxnSpPr>
              <p:spPr>
                <a:xfrm>
                  <a:off x="5213872" y="5164261"/>
                  <a:ext cx="684323" cy="0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1" name="Straight Arrow Connector 110"/>
                <p:cNvCxnSpPr/>
                <p:nvPr/>
              </p:nvCxnSpPr>
              <p:spPr>
                <a:xfrm>
                  <a:off x="5213872" y="5730384"/>
                  <a:ext cx="684323" cy="0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2" name="Straight Arrow Connector 111"/>
                <p:cNvCxnSpPr/>
                <p:nvPr/>
              </p:nvCxnSpPr>
              <p:spPr>
                <a:xfrm>
                  <a:off x="5212395" y="5449521"/>
                  <a:ext cx="684323" cy="0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3" name="Straight Arrow Connector 112"/>
                <p:cNvCxnSpPr/>
                <p:nvPr/>
              </p:nvCxnSpPr>
              <p:spPr>
                <a:xfrm>
                  <a:off x="7235005" y="5447322"/>
                  <a:ext cx="684323" cy="0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114" name="Picture 113"/>
                <p:cNvPicPr>
                  <a:picLocks noChangeAspect="1"/>
                </p:cNvPicPr>
                <p:nvPr>
                  <p:custDataLst>
                    <p:tags r:id="rId6"/>
                  </p:custDataLst>
                </p:nvPr>
              </p:nvPicPr>
              <p:blipFill>
                <a:blip r:embed="rId1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014757" y="5365798"/>
                  <a:ext cx="143238" cy="163048"/>
                </a:xfrm>
                <a:prstGeom prst="rect">
                  <a:avLst/>
                </a:prstGeom>
              </p:spPr>
            </p:pic>
            <p:pic>
              <p:nvPicPr>
                <p:cNvPr id="115" name="Picture 114"/>
                <p:cNvPicPr>
                  <a:picLocks noChangeAspect="1"/>
                </p:cNvPicPr>
                <p:nvPr>
                  <p:custDataLst>
                    <p:tags r:id="rId7"/>
                  </p:custDataLst>
                </p:nvPr>
              </p:nvPicPr>
              <p:blipFill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545635" y="4991141"/>
                  <a:ext cx="603427" cy="342859"/>
                </a:xfrm>
                <a:prstGeom prst="rect">
                  <a:avLst/>
                </a:prstGeom>
              </p:spPr>
            </p:pic>
          </p:grpSp>
          <p:pic>
            <p:nvPicPr>
              <p:cNvPr id="105" name="Picture 104"/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59437" y="6448098"/>
                <a:ext cx="103619" cy="175238"/>
              </a:xfrm>
              <a:prstGeom prst="rect">
                <a:avLst/>
              </a:prstGeom>
            </p:spPr>
          </p:pic>
        </p:grpSp>
        <p:pic>
          <p:nvPicPr>
            <p:cNvPr id="116" name="Picture 115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21334" y="4632347"/>
              <a:ext cx="603427" cy="342859"/>
            </a:xfrm>
            <a:prstGeom prst="rect">
              <a:avLst/>
            </a:prstGeom>
          </p:spPr>
        </p:pic>
        <p:sp>
          <p:nvSpPr>
            <p:cNvPr id="3" name="Rectangle 2"/>
            <p:cNvSpPr/>
            <p:nvPr/>
          </p:nvSpPr>
          <p:spPr>
            <a:xfrm>
              <a:off x="2857500" y="4342112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ctr"/>
              <a:r>
                <a:rPr lang="en-US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Update</a:t>
              </a:r>
            </a:p>
            <a:p>
              <a:pPr algn="ctr"/>
              <a:r>
                <a:rPr lang="en-US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CMA</a:t>
              </a:r>
            </a:p>
            <a:p>
              <a:pPr algn="ctr"/>
              <a:r>
                <a:rPr lang="en-US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Filter</a:t>
              </a:r>
              <a:endPara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2817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Computing </a:t>
            </a:r>
            <a:r>
              <a:rPr lang="en-US" dirty="0" smtClean="0"/>
              <a:t>CMA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Computing        is the bottleneck in the CMA equalizer update</a:t>
            </a:r>
          </a:p>
          <a:p>
            <a:endParaRPr lang="en-US" dirty="0" smtClean="0"/>
          </a:p>
          <a:p>
            <a:r>
              <a:rPr lang="en-US" dirty="0" smtClean="0"/>
              <a:t>       can be computed by:</a:t>
            </a:r>
          </a:p>
          <a:p>
            <a:pPr lvl="1"/>
            <a:r>
              <a:rPr lang="en-US" dirty="0" smtClean="0"/>
              <a:t>Implementing       directly</a:t>
            </a:r>
          </a:p>
          <a:p>
            <a:pPr lvl="1"/>
            <a:r>
              <a:rPr lang="en-US" dirty="0" smtClean="0"/>
              <a:t>Reformulating       to </a:t>
            </a:r>
            <a:r>
              <a:rPr lang="en-US" dirty="0"/>
              <a:t>leverage </a:t>
            </a:r>
            <a:r>
              <a:rPr lang="en-US" dirty="0" smtClean="0"/>
              <a:t>GPU convolution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6629" y="3390900"/>
            <a:ext cx="433371" cy="21942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7200" y="1943100"/>
            <a:ext cx="505600" cy="2560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900" y="2933700"/>
            <a:ext cx="505600" cy="2560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4729" y="3771900"/>
            <a:ext cx="433371" cy="219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727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Computing CMA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4534" y="3166094"/>
            <a:ext cx="7502936" cy="1670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364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Reformulating CMA </a:t>
            </a:r>
            <a:r>
              <a:rPr lang="en-US" dirty="0"/>
              <a:t>Equations</a:t>
            </a:r>
          </a:p>
        </p:txBody>
      </p:sp>
      <p:pic>
        <p:nvPicPr>
          <p:cNvPr id="12" name="Picture 1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933" y="1982953"/>
            <a:ext cx="8552534" cy="56106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1238" y="3056167"/>
            <a:ext cx="1569524" cy="25142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5524" y="3819744"/>
            <a:ext cx="3251810" cy="167923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534" y="6011130"/>
            <a:ext cx="5474133" cy="501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276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Reformulating CMA </a:t>
            </a:r>
            <a:r>
              <a:rPr lang="en-US" dirty="0"/>
              <a:t>Equations</a:t>
            </a:r>
          </a:p>
        </p:txBody>
      </p:sp>
      <p:pic>
        <p:nvPicPr>
          <p:cNvPr id="12" name="Picture 1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933" y="1982953"/>
            <a:ext cx="8552534" cy="56106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1238" y="3056167"/>
            <a:ext cx="1569524" cy="25142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5524" y="3819744"/>
            <a:ext cx="3251810" cy="167923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534" y="6011130"/>
            <a:ext cx="5474133" cy="50133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373880" y="3716494"/>
            <a:ext cx="3238500" cy="965729"/>
          </a:xfrm>
          <a:prstGeom prst="rect">
            <a:avLst/>
          </a:prstGeom>
          <a:noFill/>
          <a:ln w="381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795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Reformulating CMA </a:t>
            </a:r>
            <a:r>
              <a:rPr lang="en-US" dirty="0"/>
              <a:t>Equations</a:t>
            </a:r>
          </a:p>
        </p:txBody>
      </p:sp>
      <p:pic>
        <p:nvPicPr>
          <p:cNvPr id="44" name="Picture 4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4079" y="3058400"/>
            <a:ext cx="1066057" cy="294400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1086" y="3058400"/>
            <a:ext cx="129828" cy="208457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0932" y="6068300"/>
            <a:ext cx="519314" cy="252343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7504" y="6068300"/>
            <a:ext cx="303543" cy="252343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8300" y="3058400"/>
            <a:ext cx="166400" cy="137143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6096000" y="2408753"/>
            <a:ext cx="2446020" cy="60556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6096203" y="1943100"/>
            <a:ext cx="0" cy="1071215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6096002" y="3014315"/>
            <a:ext cx="3057523" cy="0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3038475" y="3014315"/>
            <a:ext cx="3057526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4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0346" y="2030831"/>
            <a:ext cx="532114" cy="301714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 flipH="1">
            <a:off x="3649979" y="3913739"/>
            <a:ext cx="2446019" cy="6038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9" name="Straight Arrow Connector 18"/>
          <p:cNvCxnSpPr/>
          <p:nvPr/>
        </p:nvCxnSpPr>
        <p:spPr>
          <a:xfrm flipH="1">
            <a:off x="6096203" y="3446382"/>
            <a:ext cx="0" cy="1071215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3038475" y="4517597"/>
            <a:ext cx="3057524" cy="0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6096000" y="4517597"/>
            <a:ext cx="3057525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Picture 53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6689" y="3508635"/>
            <a:ext cx="539429" cy="301714"/>
          </a:xfrm>
          <a:prstGeom prst="rect">
            <a:avLst/>
          </a:prstGeom>
        </p:spPr>
      </p:pic>
      <p:cxnSp>
        <p:nvCxnSpPr>
          <p:cNvPr id="25" name="Straight Arrow Connector 24"/>
          <p:cNvCxnSpPr/>
          <p:nvPr/>
        </p:nvCxnSpPr>
        <p:spPr>
          <a:xfrm flipH="1">
            <a:off x="6096203" y="4949665"/>
            <a:ext cx="0" cy="1071215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3038475" y="6020879"/>
            <a:ext cx="3057524" cy="1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V="1">
            <a:off x="6095999" y="6020879"/>
            <a:ext cx="3057526" cy="1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Isosceles Triangle 27"/>
          <p:cNvSpPr/>
          <p:nvPr/>
        </p:nvSpPr>
        <p:spPr>
          <a:xfrm>
            <a:off x="3649979" y="5417022"/>
            <a:ext cx="2446019" cy="603858"/>
          </a:xfrm>
          <a:prstGeom prst="triangle">
            <a:avLst>
              <a:gd name="adj" fmla="val 100000"/>
            </a:avLst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Isosceles Triangle 28"/>
          <p:cNvSpPr/>
          <p:nvPr/>
        </p:nvSpPr>
        <p:spPr>
          <a:xfrm>
            <a:off x="3649978" y="5492183"/>
            <a:ext cx="2140268" cy="528697"/>
          </a:xfrm>
          <a:prstGeom prst="triangle">
            <a:avLst>
              <a:gd name="adj" fmla="val 100000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Isosceles Triangle 34"/>
          <p:cNvSpPr/>
          <p:nvPr/>
        </p:nvSpPr>
        <p:spPr>
          <a:xfrm flipH="1">
            <a:off x="6096000" y="5417022"/>
            <a:ext cx="2446020" cy="603858"/>
          </a:xfrm>
          <a:prstGeom prst="triangle">
            <a:avLst>
              <a:gd name="adj" fmla="val 100000"/>
            </a:avLst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Isosceles Triangle 35"/>
          <p:cNvSpPr/>
          <p:nvPr/>
        </p:nvSpPr>
        <p:spPr>
          <a:xfrm flipH="1">
            <a:off x="6707504" y="5569698"/>
            <a:ext cx="1834512" cy="451181"/>
          </a:xfrm>
          <a:prstGeom prst="triangle">
            <a:avLst>
              <a:gd name="adj" fmla="val 100000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Picture 54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6632" y="5037383"/>
            <a:ext cx="559543" cy="301714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3037" y="4582400"/>
            <a:ext cx="1289143" cy="294400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1086" y="4582400"/>
            <a:ext cx="129828" cy="208457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8300" y="4582400"/>
            <a:ext cx="166400" cy="137143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4079" y="6068300"/>
            <a:ext cx="1066057" cy="294400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3037" y="6068300"/>
            <a:ext cx="1289143" cy="294400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1086" y="6068300"/>
            <a:ext cx="129828" cy="208457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8300" y="6068300"/>
            <a:ext cx="166400" cy="13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551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Computing </a:t>
            </a:r>
            <a:r>
              <a:rPr lang="en-US" dirty="0" smtClean="0"/>
              <a:t>&amp; Applying CMA Using </a:t>
            </a:r>
            <a:br>
              <a:rPr lang="en-US" dirty="0" smtClean="0"/>
            </a:br>
            <a:r>
              <a:rPr lang="en-US" dirty="0" smtClean="0"/>
              <a:t>Convolution</a:t>
            </a:r>
            <a:endParaRPr lang="en-US" dirty="0"/>
          </a:p>
        </p:txBody>
      </p:sp>
      <p:pic>
        <p:nvPicPr>
          <p:cNvPr id="33" name="Picture 3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8126" y="2828676"/>
            <a:ext cx="103619" cy="175238"/>
          </a:xfrm>
          <a:prstGeom prst="rect">
            <a:avLst/>
          </a:prstGeom>
        </p:spPr>
      </p:pic>
      <p:sp>
        <p:nvSpPr>
          <p:cNvPr id="34" name="Rectangle 33"/>
          <p:cNvSpPr/>
          <p:nvPr/>
        </p:nvSpPr>
        <p:spPr>
          <a:xfrm>
            <a:off x="2560878" y="2035191"/>
            <a:ext cx="1335656" cy="1143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Frequency-domain Convolution</a:t>
            </a:r>
          </a:p>
        </p:txBody>
      </p:sp>
      <p:sp>
        <p:nvSpPr>
          <p:cNvPr id="35" name="Rectangle 34"/>
          <p:cNvSpPr/>
          <p:nvPr/>
        </p:nvSpPr>
        <p:spPr>
          <a:xfrm>
            <a:off x="2563736" y="2033236"/>
            <a:ext cx="576072" cy="576072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2563259" y="2599541"/>
            <a:ext cx="576072" cy="576072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7" name="Straight Arrow Connector 36"/>
          <p:cNvCxnSpPr/>
          <p:nvPr/>
        </p:nvCxnSpPr>
        <p:spPr>
          <a:xfrm>
            <a:off x="1876555" y="2322652"/>
            <a:ext cx="68432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60" idx="3"/>
          </p:cNvCxnSpPr>
          <p:nvPr/>
        </p:nvCxnSpPr>
        <p:spPr>
          <a:xfrm flipV="1">
            <a:off x="1875388" y="2886196"/>
            <a:ext cx="684566" cy="138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3897688" y="2605713"/>
            <a:ext cx="68432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Picture 3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1159" y="2148662"/>
            <a:ext cx="588191" cy="342858"/>
          </a:xfrm>
          <a:prstGeom prst="rect">
            <a:avLst/>
          </a:prstGeom>
        </p:spPr>
      </p:pic>
      <p:sp>
        <p:nvSpPr>
          <p:cNvPr id="41" name="Rectangle 40"/>
          <p:cNvSpPr/>
          <p:nvPr/>
        </p:nvSpPr>
        <p:spPr>
          <a:xfrm>
            <a:off x="4570059" y="3848100"/>
            <a:ext cx="1143000" cy="1143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Conjugate Time Reversal</a:t>
            </a:r>
          </a:p>
        </p:txBody>
      </p:sp>
      <p:pic>
        <p:nvPicPr>
          <p:cNvPr id="42" name="Picture 4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6635" y="2423185"/>
            <a:ext cx="109714" cy="112762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6119" y="4476743"/>
            <a:ext cx="121905" cy="166095"/>
          </a:xfrm>
          <a:prstGeom prst="rect">
            <a:avLst/>
          </a:prstGeom>
        </p:spPr>
      </p:pic>
      <p:sp>
        <p:nvSpPr>
          <p:cNvPr id="44" name="Rectangle 43"/>
          <p:cNvSpPr/>
          <p:nvPr/>
        </p:nvSpPr>
        <p:spPr>
          <a:xfrm>
            <a:off x="4583983" y="2035191"/>
            <a:ext cx="1143000" cy="1143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Multiply</a:t>
            </a:r>
          </a:p>
        </p:txBody>
      </p:sp>
      <p:pic>
        <p:nvPicPr>
          <p:cNvPr id="45" name="Picture 4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7117" y="3211221"/>
            <a:ext cx="361143" cy="182857"/>
          </a:xfrm>
          <a:prstGeom prst="rect">
            <a:avLst/>
          </a:prstGeom>
        </p:spPr>
      </p:pic>
      <p:sp>
        <p:nvSpPr>
          <p:cNvPr id="47" name="Rectangle 46"/>
          <p:cNvSpPr/>
          <p:nvPr/>
        </p:nvSpPr>
        <p:spPr>
          <a:xfrm>
            <a:off x="6385544" y="2936191"/>
            <a:ext cx="576072" cy="576072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6385067" y="3500738"/>
            <a:ext cx="576072" cy="576072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9" name="Straight Arrow Connector 48"/>
          <p:cNvCxnSpPr/>
          <p:nvPr/>
        </p:nvCxnSpPr>
        <p:spPr>
          <a:xfrm>
            <a:off x="7725250" y="3508668"/>
            <a:ext cx="68432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Elbow Connector 49"/>
          <p:cNvCxnSpPr>
            <a:stCxn id="41" idx="3"/>
          </p:cNvCxnSpPr>
          <p:nvPr/>
        </p:nvCxnSpPr>
        <p:spPr>
          <a:xfrm flipV="1">
            <a:off x="5713059" y="3821426"/>
            <a:ext cx="655703" cy="598174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Elbow Connector 50"/>
          <p:cNvCxnSpPr>
            <a:stCxn id="44" idx="3"/>
            <a:endCxn id="47" idx="1"/>
          </p:cNvCxnSpPr>
          <p:nvPr/>
        </p:nvCxnSpPr>
        <p:spPr>
          <a:xfrm>
            <a:off x="5726983" y="2606691"/>
            <a:ext cx="658561" cy="617536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/>
          <p:cNvSpPr/>
          <p:nvPr/>
        </p:nvSpPr>
        <p:spPr>
          <a:xfrm>
            <a:off x="8409573" y="2937809"/>
            <a:ext cx="1143000" cy="1143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Steepest Descent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3" name="Straight Arrow Connector 52"/>
          <p:cNvCxnSpPr/>
          <p:nvPr/>
        </p:nvCxnSpPr>
        <p:spPr>
          <a:xfrm>
            <a:off x="9546818" y="3509309"/>
            <a:ext cx="68432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/>
          <p:cNvSpPr/>
          <p:nvPr/>
        </p:nvSpPr>
        <p:spPr>
          <a:xfrm>
            <a:off x="8409573" y="2935586"/>
            <a:ext cx="576072" cy="576072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8409573" y="3500133"/>
            <a:ext cx="576072" cy="576072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6" name="Elbow Connector 55"/>
          <p:cNvCxnSpPr/>
          <p:nvPr/>
        </p:nvCxnSpPr>
        <p:spPr>
          <a:xfrm flipV="1">
            <a:off x="7725250" y="3918523"/>
            <a:ext cx="684323" cy="448310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Picture 5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2036" y="4283785"/>
            <a:ext cx="138667" cy="166096"/>
          </a:xfrm>
          <a:prstGeom prst="rect">
            <a:avLst/>
          </a:prstGeom>
        </p:spPr>
      </p:pic>
      <p:sp>
        <p:nvSpPr>
          <p:cNvPr id="58" name="Rectangle 57"/>
          <p:cNvSpPr/>
          <p:nvPr/>
        </p:nvSpPr>
        <p:spPr>
          <a:xfrm>
            <a:off x="6385446" y="2931287"/>
            <a:ext cx="1335656" cy="1143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Frequency-domain Convolution</a:t>
            </a:r>
          </a:p>
        </p:txBody>
      </p:sp>
      <p:pic>
        <p:nvPicPr>
          <p:cNvPr id="59" name="Picture 58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7414" y="3328703"/>
            <a:ext cx="603427" cy="342859"/>
          </a:xfrm>
          <a:prstGeom prst="rect">
            <a:avLst/>
          </a:prstGeom>
        </p:spPr>
      </p:pic>
      <p:sp>
        <p:nvSpPr>
          <p:cNvPr id="60" name="Rectangle 59"/>
          <p:cNvSpPr/>
          <p:nvPr/>
        </p:nvSpPr>
        <p:spPr>
          <a:xfrm>
            <a:off x="1299316" y="2599541"/>
            <a:ext cx="576072" cy="576072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1" name="Elbow Connector 60"/>
          <p:cNvCxnSpPr>
            <a:stCxn id="60" idx="3"/>
            <a:endCxn id="41" idx="1"/>
          </p:cNvCxnSpPr>
          <p:nvPr/>
        </p:nvCxnSpPr>
        <p:spPr>
          <a:xfrm>
            <a:off x="1875388" y="2887577"/>
            <a:ext cx="2694671" cy="1532023"/>
          </a:xfrm>
          <a:prstGeom prst="bentConnector3">
            <a:avLst>
              <a:gd name="adj1" fmla="val 12162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Picture 61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2258" y="2351136"/>
            <a:ext cx="96000" cy="181333"/>
          </a:xfrm>
          <a:prstGeom prst="rect">
            <a:avLst/>
          </a:prstGeom>
        </p:spPr>
      </p:pic>
      <p:grpSp>
        <p:nvGrpSpPr>
          <p:cNvPr id="63" name="Group 62"/>
          <p:cNvGrpSpPr/>
          <p:nvPr/>
        </p:nvGrpSpPr>
        <p:grpSpPr>
          <a:xfrm>
            <a:off x="4289820" y="5334000"/>
            <a:ext cx="3612360" cy="1144955"/>
            <a:chOff x="4054129" y="5683134"/>
            <a:chExt cx="3612360" cy="1144955"/>
          </a:xfrm>
        </p:grpSpPr>
        <p:grpSp>
          <p:nvGrpSpPr>
            <p:cNvPr id="64" name="Group 63"/>
            <p:cNvGrpSpPr/>
            <p:nvPr/>
          </p:nvGrpSpPr>
          <p:grpSpPr>
            <a:xfrm>
              <a:off x="4054129" y="5683134"/>
              <a:ext cx="3612360" cy="1144955"/>
              <a:chOff x="4545635" y="4874845"/>
              <a:chExt cx="3612360" cy="1144955"/>
            </a:xfrm>
          </p:grpSpPr>
          <p:pic>
            <p:nvPicPr>
              <p:cNvPr id="66" name="Picture 65"/>
              <p:cNvPicPr>
                <a:picLocks noChangeAspect="1"/>
              </p:cNvPicPr>
              <p:nvPr>
                <p:custDataLst>
                  <p:tags r:id="rId10"/>
                </p:custDataLst>
              </p:nvPr>
            </p:nvPicPr>
            <p:blipFill>
              <a:blip r:embed="rId2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51896" y="5368842"/>
                <a:ext cx="198095" cy="173714"/>
              </a:xfrm>
              <a:prstGeom prst="rect">
                <a:avLst/>
              </a:prstGeom>
            </p:spPr>
          </p:pic>
          <p:sp>
            <p:nvSpPr>
              <p:cNvPr id="67" name="Rectangle 66"/>
              <p:cNvSpPr/>
              <p:nvPr/>
            </p:nvSpPr>
            <p:spPr>
              <a:xfrm>
                <a:off x="5898195" y="4876800"/>
                <a:ext cx="1335656" cy="1143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Frequency-domain Convolution</a:t>
                </a:r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5901053" y="4874845"/>
                <a:ext cx="576072" cy="576072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5900576" y="5439392"/>
                <a:ext cx="576072" cy="576072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70" name="Straight Arrow Connector 69"/>
              <p:cNvCxnSpPr/>
              <p:nvPr/>
            </p:nvCxnSpPr>
            <p:spPr>
              <a:xfrm>
                <a:off x="5213872" y="5164261"/>
                <a:ext cx="684323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Arrow Connector 70"/>
              <p:cNvCxnSpPr/>
              <p:nvPr/>
            </p:nvCxnSpPr>
            <p:spPr>
              <a:xfrm>
                <a:off x="5213872" y="5730384"/>
                <a:ext cx="684323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Arrow Connector 71"/>
              <p:cNvCxnSpPr/>
              <p:nvPr/>
            </p:nvCxnSpPr>
            <p:spPr>
              <a:xfrm>
                <a:off x="5212395" y="5449521"/>
                <a:ext cx="684323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Arrow Connector 72"/>
              <p:cNvCxnSpPr/>
              <p:nvPr/>
            </p:nvCxnSpPr>
            <p:spPr>
              <a:xfrm>
                <a:off x="7235005" y="5447322"/>
                <a:ext cx="684323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74" name="Picture 73"/>
              <p:cNvPicPr>
                <a:picLocks noChangeAspect="1"/>
              </p:cNvPicPr>
              <p:nvPr>
                <p:custDataLst>
                  <p:tags r:id="rId11"/>
                </p:custDataLst>
              </p:nvPr>
            </p:nvPicPr>
            <p:blipFill>
              <a:blip r:embed="rId2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14757" y="5365798"/>
                <a:ext cx="143238" cy="163048"/>
              </a:xfrm>
              <a:prstGeom prst="rect">
                <a:avLst/>
              </a:prstGeom>
            </p:spPr>
          </p:pic>
          <p:pic>
            <p:nvPicPr>
              <p:cNvPr id="75" name="Picture 74"/>
              <p:cNvPicPr>
                <a:picLocks noChangeAspect="1"/>
              </p:cNvPicPr>
              <p:nvPr>
                <p:custDataLst>
                  <p:tags r:id="rId12"/>
                </p:custDataLst>
              </p:nvPr>
            </p:nvPicPr>
            <p:blipFill>
              <a:blip r:embed="rId2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45635" y="4991141"/>
                <a:ext cx="603427" cy="342859"/>
              </a:xfrm>
              <a:prstGeom prst="rect">
                <a:avLst/>
              </a:prstGeom>
            </p:spPr>
          </p:pic>
        </p:grpSp>
        <p:pic>
          <p:nvPicPr>
            <p:cNvPr id="65" name="Picture 64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59437" y="6448098"/>
              <a:ext cx="103619" cy="175238"/>
            </a:xfrm>
            <a:prstGeom prst="rect">
              <a:avLst/>
            </a:prstGeom>
          </p:spPr>
        </p:pic>
      </p:grpSp>
      <p:cxnSp>
        <p:nvCxnSpPr>
          <p:cNvPr id="4" name="Elbow Connector 3"/>
          <p:cNvCxnSpPr>
            <a:stCxn id="52" idx="3"/>
            <a:endCxn id="35" idx="1"/>
          </p:cNvCxnSpPr>
          <p:nvPr/>
        </p:nvCxnSpPr>
        <p:spPr>
          <a:xfrm flipH="1" flipV="1">
            <a:off x="2563736" y="2321272"/>
            <a:ext cx="6988837" cy="1188037"/>
          </a:xfrm>
          <a:prstGeom prst="bentConnector5">
            <a:avLst>
              <a:gd name="adj1" fmla="val -3271"/>
              <a:gd name="adj2" fmla="val 143708"/>
              <a:gd name="adj3" fmla="val 105281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4834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379004" y="1997839"/>
            <a:ext cx="9433993" cy="286232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6000" dirty="0" smtClean="0"/>
              <a:t>Frequency Domain Equalizer </a:t>
            </a:r>
          </a:p>
          <a:p>
            <a:pPr algn="ctr"/>
            <a:r>
              <a:rPr lang="en-US" sz="6000" dirty="0" smtClean="0"/>
              <a:t>One and Two </a:t>
            </a:r>
          </a:p>
          <a:p>
            <a:pPr algn="ctr"/>
            <a:r>
              <a:rPr lang="en-US" sz="6000" dirty="0" smtClean="0"/>
              <a:t>(FDE1 &amp; FDE2) Equalizers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2183599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Computing &amp; Applying </a:t>
            </a:r>
            <a:r>
              <a:rPr lang="en-US" dirty="0" smtClean="0"/>
              <a:t>FDE1 &amp; FDE2</a:t>
            </a:r>
            <a:endParaRPr lang="en-US" dirty="0"/>
          </a:p>
        </p:txBody>
      </p:sp>
      <p:grpSp>
        <p:nvGrpSpPr>
          <p:cNvPr id="26" name="Group 25"/>
          <p:cNvGrpSpPr/>
          <p:nvPr/>
        </p:nvGrpSpPr>
        <p:grpSpPr>
          <a:xfrm>
            <a:off x="908535" y="1882966"/>
            <a:ext cx="10785761" cy="859737"/>
            <a:chOff x="908535" y="1882966"/>
            <a:chExt cx="10785761" cy="859737"/>
          </a:xfrm>
        </p:grpSpPr>
        <p:pic>
          <p:nvPicPr>
            <p:cNvPr id="3" name="Picture 2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76700" y="1882966"/>
              <a:ext cx="5017596" cy="859737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8535" y="1927766"/>
              <a:ext cx="4424531" cy="770137"/>
            </a:xfrm>
            <a:prstGeom prst="rect">
              <a:avLst/>
            </a:prstGeom>
          </p:spPr>
        </p:pic>
      </p:grpSp>
      <p:pic>
        <p:nvPicPr>
          <p:cNvPr id="23" name="Picture 2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2800" y="5480398"/>
            <a:ext cx="5766400" cy="4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830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Computing &amp; Applying </a:t>
            </a:r>
            <a:r>
              <a:rPr lang="en-US" dirty="0" smtClean="0"/>
              <a:t>FDE1 &amp; FDE2</a:t>
            </a:r>
            <a:endParaRPr lang="en-US" dirty="0"/>
          </a:p>
        </p:txBody>
      </p:sp>
      <p:grpSp>
        <p:nvGrpSpPr>
          <p:cNvPr id="26" name="Group 25"/>
          <p:cNvGrpSpPr/>
          <p:nvPr/>
        </p:nvGrpSpPr>
        <p:grpSpPr>
          <a:xfrm>
            <a:off x="908535" y="1882966"/>
            <a:ext cx="10785761" cy="859737"/>
            <a:chOff x="908535" y="1882966"/>
            <a:chExt cx="10785761" cy="859737"/>
          </a:xfrm>
        </p:grpSpPr>
        <p:pic>
          <p:nvPicPr>
            <p:cNvPr id="3" name="Picture 2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76700" y="1882966"/>
              <a:ext cx="5017596" cy="859737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8535" y="1927766"/>
              <a:ext cx="4424531" cy="770137"/>
            </a:xfrm>
            <a:prstGeom prst="rect">
              <a:avLst/>
            </a:prstGeom>
          </p:spPr>
        </p:pic>
      </p:grpSp>
      <p:pic>
        <p:nvPicPr>
          <p:cNvPr id="23" name="Picture 2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2800" y="5480398"/>
            <a:ext cx="5766400" cy="4672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4867784" y="2221814"/>
            <a:ext cx="504316" cy="520890"/>
          </a:xfrm>
          <a:prstGeom prst="rect">
            <a:avLst/>
          </a:prstGeom>
          <a:noFill/>
          <a:ln w="381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0668000" y="2171700"/>
            <a:ext cx="1026296" cy="609600"/>
          </a:xfrm>
          <a:prstGeom prst="rect">
            <a:avLst/>
          </a:prstGeom>
          <a:noFill/>
          <a:ln w="381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912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 - Multipath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Multipath </a:t>
            </a:r>
            <a:r>
              <a:rPr lang="en-US" dirty="0" smtClean="0"/>
              <a:t>interference is </a:t>
            </a:r>
            <a:r>
              <a:rPr lang="en-US" dirty="0"/>
              <a:t>one of the dominant causes for link loss in aeronautical </a:t>
            </a:r>
            <a:r>
              <a:rPr lang="en-US" dirty="0" smtClean="0"/>
              <a:t>telemetry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403" y="3324179"/>
            <a:ext cx="1207743" cy="549591"/>
          </a:xfrm>
          <a:prstGeom prst="rect">
            <a:avLst/>
          </a:prstGeom>
        </p:spPr>
      </p:pic>
      <p:sp>
        <p:nvSpPr>
          <p:cNvPr id="7" name="Freeform 6"/>
          <p:cNvSpPr/>
          <p:nvPr/>
        </p:nvSpPr>
        <p:spPr>
          <a:xfrm>
            <a:off x="307926" y="4041490"/>
            <a:ext cx="6160379" cy="636919"/>
          </a:xfrm>
          <a:custGeom>
            <a:avLst/>
            <a:gdLst>
              <a:gd name="connsiteX0" fmla="*/ 0 w 11816178"/>
              <a:gd name="connsiteY0" fmla="*/ 7798 h 1321043"/>
              <a:gd name="connsiteX1" fmla="*/ 745724 w 11816178"/>
              <a:gd name="connsiteY1" fmla="*/ 176474 h 1321043"/>
              <a:gd name="connsiteX2" fmla="*/ 2308194 w 11816178"/>
              <a:gd name="connsiteY2" fmla="*/ 1197406 h 1321043"/>
              <a:gd name="connsiteX3" fmla="*/ 3950563 w 11816178"/>
              <a:gd name="connsiteY3" fmla="*/ 1312815 h 1321043"/>
              <a:gd name="connsiteX4" fmla="*/ 5415378 w 11816178"/>
              <a:gd name="connsiteY4" fmla="*/ 1295060 h 1321043"/>
              <a:gd name="connsiteX5" fmla="*/ 6178858 w 11816178"/>
              <a:gd name="connsiteY5" fmla="*/ 1161895 h 1321043"/>
              <a:gd name="connsiteX6" fmla="*/ 8433786 w 11816178"/>
              <a:gd name="connsiteY6" fmla="*/ 1241794 h 1321043"/>
              <a:gd name="connsiteX7" fmla="*/ 9561250 w 11816178"/>
              <a:gd name="connsiteY7" fmla="*/ 1002097 h 1321043"/>
              <a:gd name="connsiteX8" fmla="*/ 11008310 w 11816178"/>
              <a:gd name="connsiteY8" fmla="*/ 629235 h 1321043"/>
              <a:gd name="connsiteX9" fmla="*/ 11816178 w 11816178"/>
              <a:gd name="connsiteY9" fmla="*/ 629235 h 1321043"/>
              <a:gd name="connsiteX0" fmla="*/ 0 w 11070454"/>
              <a:gd name="connsiteY0" fmla="*/ 0 h 1144569"/>
              <a:gd name="connsiteX1" fmla="*/ 1562470 w 11070454"/>
              <a:gd name="connsiteY1" fmla="*/ 1020932 h 1144569"/>
              <a:gd name="connsiteX2" fmla="*/ 3204839 w 11070454"/>
              <a:gd name="connsiteY2" fmla="*/ 1136341 h 1144569"/>
              <a:gd name="connsiteX3" fmla="*/ 4669654 w 11070454"/>
              <a:gd name="connsiteY3" fmla="*/ 1118586 h 1144569"/>
              <a:gd name="connsiteX4" fmla="*/ 5433134 w 11070454"/>
              <a:gd name="connsiteY4" fmla="*/ 985421 h 1144569"/>
              <a:gd name="connsiteX5" fmla="*/ 7688062 w 11070454"/>
              <a:gd name="connsiteY5" fmla="*/ 1065320 h 1144569"/>
              <a:gd name="connsiteX6" fmla="*/ 8815526 w 11070454"/>
              <a:gd name="connsiteY6" fmla="*/ 825623 h 1144569"/>
              <a:gd name="connsiteX7" fmla="*/ 10262586 w 11070454"/>
              <a:gd name="connsiteY7" fmla="*/ 452761 h 1144569"/>
              <a:gd name="connsiteX8" fmla="*/ 11070454 w 11070454"/>
              <a:gd name="connsiteY8" fmla="*/ 452761 h 1144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070454" h="1144569">
                <a:moveTo>
                  <a:pt x="0" y="0"/>
                </a:moveTo>
                <a:cubicBezTo>
                  <a:pt x="384699" y="198268"/>
                  <a:pt x="1028330" y="831542"/>
                  <a:pt x="1562470" y="1020932"/>
                </a:cubicBezTo>
                <a:cubicBezTo>
                  <a:pt x="2096610" y="1210322"/>
                  <a:pt x="2686975" y="1120065"/>
                  <a:pt x="3204839" y="1136341"/>
                </a:cubicBezTo>
                <a:cubicBezTo>
                  <a:pt x="3722703" y="1152617"/>
                  <a:pt x="4298272" y="1143739"/>
                  <a:pt x="4669654" y="1118586"/>
                </a:cubicBezTo>
                <a:cubicBezTo>
                  <a:pt x="5041036" y="1093433"/>
                  <a:pt x="4930066" y="994299"/>
                  <a:pt x="5433134" y="985421"/>
                </a:cubicBezTo>
                <a:cubicBezTo>
                  <a:pt x="5936202" y="976543"/>
                  <a:pt x="7124330" y="1091953"/>
                  <a:pt x="7688062" y="1065320"/>
                </a:cubicBezTo>
                <a:cubicBezTo>
                  <a:pt x="8251794" y="1038687"/>
                  <a:pt x="8386439" y="927716"/>
                  <a:pt x="8815526" y="825623"/>
                </a:cubicBezTo>
                <a:cubicBezTo>
                  <a:pt x="9244613" y="723530"/>
                  <a:pt x="9886765" y="514905"/>
                  <a:pt x="10262586" y="452761"/>
                </a:cubicBezTo>
                <a:cubicBezTo>
                  <a:pt x="10638407" y="390617"/>
                  <a:pt x="10854430" y="421689"/>
                  <a:pt x="11070454" y="452761"/>
                </a:cubicBez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572607" y="3637850"/>
            <a:ext cx="4277355" cy="12992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1572607" y="3637850"/>
            <a:ext cx="1690770" cy="939276"/>
          </a:xfrm>
          <a:prstGeom prst="straightConnector1">
            <a:avLst/>
          </a:prstGeom>
          <a:ln w="28575">
            <a:solidFill>
              <a:schemeClr val="tx1"/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3263377" y="3774721"/>
            <a:ext cx="2586585" cy="806435"/>
          </a:xfrm>
          <a:prstGeom prst="straightConnector1">
            <a:avLst/>
          </a:prstGeom>
          <a:ln w="28575"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22"/>
          <a:stretch/>
        </p:blipFill>
        <p:spPr>
          <a:xfrm>
            <a:off x="5849960" y="3535092"/>
            <a:ext cx="505518" cy="806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376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Computing &amp; Applying </a:t>
            </a:r>
            <a:r>
              <a:rPr lang="en-US" dirty="0" smtClean="0"/>
              <a:t>FDE1 &amp; FDE2</a:t>
            </a:r>
            <a:endParaRPr lang="en-US" dirty="0"/>
          </a:p>
        </p:txBody>
      </p:sp>
      <p:grpSp>
        <p:nvGrpSpPr>
          <p:cNvPr id="26" name="Group 25"/>
          <p:cNvGrpSpPr/>
          <p:nvPr/>
        </p:nvGrpSpPr>
        <p:grpSpPr>
          <a:xfrm>
            <a:off x="908535" y="1882966"/>
            <a:ext cx="10785761" cy="859737"/>
            <a:chOff x="908535" y="1882966"/>
            <a:chExt cx="10785761" cy="859737"/>
          </a:xfrm>
        </p:grpSpPr>
        <p:pic>
          <p:nvPicPr>
            <p:cNvPr id="3" name="Picture 2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76700" y="1882966"/>
              <a:ext cx="5017596" cy="859737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8535" y="1927766"/>
              <a:ext cx="4424531" cy="770137"/>
            </a:xfrm>
            <a:prstGeom prst="rect">
              <a:avLst/>
            </a:prstGeom>
          </p:spPr>
        </p:pic>
      </p:grpSp>
      <p:pic>
        <p:nvPicPr>
          <p:cNvPr id="23" name="Picture 2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2800" y="5480398"/>
            <a:ext cx="5766400" cy="4672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4867784" y="2221814"/>
            <a:ext cx="504316" cy="520890"/>
          </a:xfrm>
          <a:prstGeom prst="rect">
            <a:avLst/>
          </a:prstGeom>
          <a:noFill/>
          <a:ln w="381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0668000" y="2171700"/>
            <a:ext cx="1026296" cy="609600"/>
          </a:xfrm>
          <a:prstGeom prst="rect">
            <a:avLst/>
          </a:prstGeom>
          <a:noFill/>
          <a:ln w="381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0530840" y="1070915"/>
            <a:ext cx="19278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ln w="0"/>
                <a:latin typeface="Times New Roman" panose="02020603050405020304" pitchFamily="18" charset="0"/>
                <a:cs typeface="Times New Roman" panose="02020603050405020304" pitchFamily="18" charset="0"/>
              </a:rPr>
              <a:t>PSD of </a:t>
            </a:r>
          </a:p>
          <a:p>
            <a:pPr algn="ctr"/>
            <a:r>
              <a:rPr lang="en-US" dirty="0" smtClean="0">
                <a:ln w="0"/>
                <a:latin typeface="Times New Roman" panose="02020603050405020304" pitchFamily="18" charset="0"/>
                <a:cs typeface="Times New Roman" panose="02020603050405020304" pitchFamily="18" charset="0"/>
              </a:rPr>
              <a:t>SOQPSK-TG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" name="Straight Connector 9"/>
          <p:cNvCxnSpPr>
            <a:stCxn id="9" idx="2"/>
          </p:cNvCxnSpPr>
          <p:nvPr/>
        </p:nvCxnSpPr>
        <p:spPr>
          <a:xfrm flipH="1">
            <a:off x="10888980" y="1717246"/>
            <a:ext cx="605790" cy="59480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5979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Computing &amp; Applying -</a:t>
            </a:r>
            <a:r>
              <a:rPr lang="en-US" dirty="0" smtClean="0"/>
              <a:t> PSD of </a:t>
            </a:r>
            <a:br>
              <a:rPr lang="en-US" dirty="0" smtClean="0"/>
            </a:br>
            <a:r>
              <a:rPr lang="en-US" dirty="0" smtClean="0"/>
              <a:t>SOQPSK-TG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8800" y="2014648"/>
            <a:ext cx="4874401" cy="3895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178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Computing &amp; Applying </a:t>
            </a:r>
            <a:r>
              <a:rPr lang="en-US" dirty="0" smtClean="0"/>
              <a:t>FDE1 &amp; FDE2</a:t>
            </a:r>
            <a:endParaRPr lang="en-US" dirty="0"/>
          </a:p>
        </p:txBody>
      </p:sp>
      <p:grpSp>
        <p:nvGrpSpPr>
          <p:cNvPr id="26" name="Group 25"/>
          <p:cNvGrpSpPr/>
          <p:nvPr/>
        </p:nvGrpSpPr>
        <p:grpSpPr>
          <a:xfrm>
            <a:off x="908535" y="1882966"/>
            <a:ext cx="10785761" cy="859737"/>
            <a:chOff x="908535" y="1882966"/>
            <a:chExt cx="10785761" cy="859737"/>
          </a:xfrm>
        </p:grpSpPr>
        <p:pic>
          <p:nvPicPr>
            <p:cNvPr id="3" name="Picture 2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76700" y="1882966"/>
              <a:ext cx="5017596" cy="859737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8535" y="1927766"/>
              <a:ext cx="4424531" cy="770137"/>
            </a:xfrm>
            <a:prstGeom prst="rect">
              <a:avLst/>
            </a:prstGeom>
          </p:spPr>
        </p:pic>
      </p:grpSp>
      <p:grpSp>
        <p:nvGrpSpPr>
          <p:cNvPr id="27" name="Group 26"/>
          <p:cNvGrpSpPr/>
          <p:nvPr/>
        </p:nvGrpSpPr>
        <p:grpSpPr>
          <a:xfrm>
            <a:off x="822133" y="3082113"/>
            <a:ext cx="10854032" cy="859733"/>
            <a:chOff x="822133" y="3082113"/>
            <a:chExt cx="10854032" cy="859733"/>
          </a:xfrm>
        </p:grpSpPr>
        <p:pic>
          <p:nvPicPr>
            <p:cNvPr id="8" name="Picture 7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94831" y="3082113"/>
              <a:ext cx="4981334" cy="859733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2133" y="3126913"/>
              <a:ext cx="4597334" cy="770133"/>
            </a:xfrm>
            <a:prstGeom prst="rect">
              <a:avLst/>
            </a:prstGeom>
          </p:spPr>
        </p:pic>
      </p:grpSp>
      <p:pic>
        <p:nvPicPr>
          <p:cNvPr id="23" name="Picture 2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2800" y="5480398"/>
            <a:ext cx="5766400" cy="4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833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Computing &amp; Applying </a:t>
            </a:r>
            <a:r>
              <a:rPr lang="en-US" dirty="0" smtClean="0"/>
              <a:t>FDE1 &amp; FDE2</a:t>
            </a:r>
            <a:endParaRPr lang="en-US" dirty="0"/>
          </a:p>
        </p:txBody>
      </p:sp>
      <p:grpSp>
        <p:nvGrpSpPr>
          <p:cNvPr id="29" name="Group 28"/>
          <p:cNvGrpSpPr/>
          <p:nvPr/>
        </p:nvGrpSpPr>
        <p:grpSpPr>
          <a:xfrm>
            <a:off x="304800" y="1882966"/>
            <a:ext cx="11696700" cy="4064632"/>
            <a:chOff x="304800" y="1882966"/>
            <a:chExt cx="11696700" cy="4064632"/>
          </a:xfrm>
        </p:grpSpPr>
        <p:grpSp>
          <p:nvGrpSpPr>
            <p:cNvPr id="26" name="Group 25"/>
            <p:cNvGrpSpPr/>
            <p:nvPr/>
          </p:nvGrpSpPr>
          <p:grpSpPr>
            <a:xfrm>
              <a:off x="908535" y="1882966"/>
              <a:ext cx="10785761" cy="859737"/>
              <a:chOff x="908535" y="1882966"/>
              <a:chExt cx="10785761" cy="859737"/>
            </a:xfrm>
          </p:grpSpPr>
          <p:pic>
            <p:nvPicPr>
              <p:cNvPr id="3" name="Picture 2"/>
              <p:cNvPicPr>
                <a:picLocks noChangeAspect="1"/>
              </p:cNvPicPr>
              <p:nvPr>
                <p:custDataLst>
                  <p:tags r:id="rId6"/>
                </p:custDataLst>
              </p:nvPr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76700" y="1882966"/>
                <a:ext cx="5017596" cy="859737"/>
              </a:xfrm>
              <a:prstGeom prst="rect">
                <a:avLst/>
              </a:prstGeom>
            </p:spPr>
          </p:pic>
          <p:pic>
            <p:nvPicPr>
              <p:cNvPr id="19" name="Picture 18"/>
              <p:cNvPicPr>
                <a:picLocks noChangeAspect="1"/>
              </p:cNvPicPr>
              <p:nvPr>
                <p:custDataLst>
                  <p:tags r:id="rId7"/>
                </p:custDataLst>
              </p:nvPr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08535" y="1927766"/>
                <a:ext cx="4424531" cy="770137"/>
              </a:xfrm>
              <a:prstGeom prst="rect">
                <a:avLst/>
              </a:prstGeom>
            </p:spPr>
          </p:pic>
        </p:grpSp>
        <p:grpSp>
          <p:nvGrpSpPr>
            <p:cNvPr id="27" name="Group 26"/>
            <p:cNvGrpSpPr/>
            <p:nvPr/>
          </p:nvGrpSpPr>
          <p:grpSpPr>
            <a:xfrm>
              <a:off x="822133" y="3082113"/>
              <a:ext cx="10854032" cy="859733"/>
              <a:chOff x="822133" y="3082113"/>
              <a:chExt cx="10854032" cy="859733"/>
            </a:xfrm>
          </p:grpSpPr>
          <p:pic>
            <p:nvPicPr>
              <p:cNvPr id="8" name="Picture 7"/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94831" y="3082113"/>
                <a:ext cx="4981334" cy="859733"/>
              </a:xfrm>
              <a:prstGeom prst="rect">
                <a:avLst/>
              </a:prstGeom>
            </p:spPr>
          </p:pic>
          <p:pic>
            <p:nvPicPr>
              <p:cNvPr id="20" name="Picture 19"/>
              <p:cNvPicPr>
                <a:picLocks noChangeAspect="1"/>
              </p:cNvPicPr>
              <p:nvPr>
                <p:custDataLst>
                  <p:tags r:id="rId5"/>
                </p:custDataLst>
              </p:nvPr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22133" y="3126913"/>
                <a:ext cx="4597334" cy="770133"/>
              </a:xfrm>
              <a:prstGeom prst="rect">
                <a:avLst/>
              </a:prstGeom>
            </p:spPr>
          </p:pic>
        </p:grpSp>
        <p:grpSp>
          <p:nvGrpSpPr>
            <p:cNvPr id="28" name="Group 27"/>
            <p:cNvGrpSpPr/>
            <p:nvPr/>
          </p:nvGrpSpPr>
          <p:grpSpPr>
            <a:xfrm>
              <a:off x="304800" y="4281256"/>
              <a:ext cx="11696700" cy="859733"/>
              <a:chOff x="304800" y="4281256"/>
              <a:chExt cx="11696700" cy="859733"/>
            </a:xfrm>
          </p:grpSpPr>
          <p:pic>
            <p:nvPicPr>
              <p:cNvPr id="7" name="Picture 6"/>
              <p:cNvPicPr>
                <a:picLocks noChangeAspect="1"/>
              </p:cNvPicPr>
              <p:nvPr>
                <p:custDataLst>
                  <p:tags r:id="rId2"/>
                </p:custDataLst>
              </p:nvPr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69496" y="4281256"/>
                <a:ext cx="5632004" cy="859733"/>
              </a:xfrm>
              <a:prstGeom prst="rect">
                <a:avLst/>
              </a:prstGeom>
            </p:spPr>
          </p:pic>
          <p:pic>
            <p:nvPicPr>
              <p:cNvPr id="22" name="Picture 21"/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4800" y="4326056"/>
                <a:ext cx="5632000" cy="770133"/>
              </a:xfrm>
              <a:prstGeom prst="rect">
                <a:avLst/>
              </a:prstGeom>
            </p:spPr>
          </p:pic>
        </p:grpSp>
        <p:pic>
          <p:nvPicPr>
            <p:cNvPr id="23" name="Picture 22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12800" y="5480398"/>
              <a:ext cx="5766400" cy="467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04121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Computing &amp; Applying </a:t>
            </a:r>
            <a:r>
              <a:rPr lang="en-US" dirty="0" smtClean="0"/>
              <a:t>FDE1 &amp; FDE2</a:t>
            </a:r>
            <a:endParaRPr lang="en-US" dirty="0"/>
          </a:p>
        </p:txBody>
      </p:sp>
      <p:grpSp>
        <p:nvGrpSpPr>
          <p:cNvPr id="29" name="Group 28"/>
          <p:cNvGrpSpPr/>
          <p:nvPr/>
        </p:nvGrpSpPr>
        <p:grpSpPr>
          <a:xfrm>
            <a:off x="304800" y="1883463"/>
            <a:ext cx="11696700" cy="4060137"/>
            <a:chOff x="304800" y="1887461"/>
            <a:chExt cx="11696700" cy="4060137"/>
          </a:xfrm>
        </p:grpSpPr>
        <p:grpSp>
          <p:nvGrpSpPr>
            <p:cNvPr id="26" name="Group 25"/>
            <p:cNvGrpSpPr/>
            <p:nvPr/>
          </p:nvGrpSpPr>
          <p:grpSpPr>
            <a:xfrm>
              <a:off x="908535" y="1887461"/>
              <a:ext cx="10785761" cy="859737"/>
              <a:chOff x="908535" y="1887461"/>
              <a:chExt cx="10785761" cy="859737"/>
            </a:xfrm>
          </p:grpSpPr>
          <p:pic>
            <p:nvPicPr>
              <p:cNvPr id="3" name="Picture 2"/>
              <p:cNvPicPr>
                <a:picLocks noChangeAspect="1"/>
              </p:cNvPicPr>
              <p:nvPr>
                <p:custDataLst>
                  <p:tags r:id="rId6"/>
                </p:custDataLst>
              </p:nvPr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76700" y="1887461"/>
                <a:ext cx="5017596" cy="859737"/>
              </a:xfrm>
              <a:prstGeom prst="rect">
                <a:avLst/>
              </a:prstGeom>
            </p:spPr>
          </p:pic>
          <p:pic>
            <p:nvPicPr>
              <p:cNvPr id="19" name="Picture 18"/>
              <p:cNvPicPr>
                <a:picLocks noChangeAspect="1"/>
              </p:cNvPicPr>
              <p:nvPr>
                <p:custDataLst>
                  <p:tags r:id="rId7"/>
                </p:custDataLst>
              </p:nvPr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08535" y="1927766"/>
                <a:ext cx="4424531" cy="770137"/>
              </a:xfrm>
              <a:prstGeom prst="rect">
                <a:avLst/>
              </a:prstGeom>
            </p:spPr>
          </p:pic>
        </p:grpSp>
        <p:grpSp>
          <p:nvGrpSpPr>
            <p:cNvPr id="27" name="Group 26"/>
            <p:cNvGrpSpPr/>
            <p:nvPr/>
          </p:nvGrpSpPr>
          <p:grpSpPr>
            <a:xfrm>
              <a:off x="822133" y="3082113"/>
              <a:ext cx="10854032" cy="859733"/>
              <a:chOff x="822133" y="3082113"/>
              <a:chExt cx="10854032" cy="859733"/>
            </a:xfrm>
          </p:grpSpPr>
          <p:pic>
            <p:nvPicPr>
              <p:cNvPr id="8" name="Picture 7"/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94831" y="3082113"/>
                <a:ext cx="4981334" cy="859733"/>
              </a:xfrm>
              <a:prstGeom prst="rect">
                <a:avLst/>
              </a:prstGeom>
            </p:spPr>
          </p:pic>
          <p:pic>
            <p:nvPicPr>
              <p:cNvPr id="20" name="Picture 19"/>
              <p:cNvPicPr>
                <a:picLocks noChangeAspect="1"/>
              </p:cNvPicPr>
              <p:nvPr>
                <p:custDataLst>
                  <p:tags r:id="rId5"/>
                </p:custDataLst>
              </p:nvPr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22133" y="3126913"/>
                <a:ext cx="4597334" cy="770133"/>
              </a:xfrm>
              <a:prstGeom prst="rect">
                <a:avLst/>
              </a:prstGeom>
            </p:spPr>
          </p:pic>
        </p:grpSp>
        <p:grpSp>
          <p:nvGrpSpPr>
            <p:cNvPr id="28" name="Group 27"/>
            <p:cNvGrpSpPr/>
            <p:nvPr/>
          </p:nvGrpSpPr>
          <p:grpSpPr>
            <a:xfrm>
              <a:off x="304800" y="4281256"/>
              <a:ext cx="11696700" cy="859733"/>
              <a:chOff x="304800" y="4281256"/>
              <a:chExt cx="11696700" cy="859733"/>
            </a:xfrm>
          </p:grpSpPr>
          <p:pic>
            <p:nvPicPr>
              <p:cNvPr id="7" name="Picture 6"/>
              <p:cNvPicPr>
                <a:picLocks noChangeAspect="1"/>
              </p:cNvPicPr>
              <p:nvPr>
                <p:custDataLst>
                  <p:tags r:id="rId2"/>
                </p:custDataLst>
              </p:nvPr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69496" y="4281256"/>
                <a:ext cx="5632004" cy="859733"/>
              </a:xfrm>
              <a:prstGeom prst="rect">
                <a:avLst/>
              </a:prstGeom>
            </p:spPr>
          </p:pic>
          <p:pic>
            <p:nvPicPr>
              <p:cNvPr id="22" name="Picture 21"/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4800" y="4326056"/>
                <a:ext cx="5632000" cy="770133"/>
              </a:xfrm>
              <a:prstGeom prst="rect">
                <a:avLst/>
              </a:prstGeom>
            </p:spPr>
          </p:pic>
        </p:grpSp>
        <p:pic>
          <p:nvPicPr>
            <p:cNvPr id="23" name="Picture 22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12800" y="5480398"/>
              <a:ext cx="5766400" cy="467200"/>
            </a:xfrm>
            <a:prstGeom prst="rect">
              <a:avLst/>
            </a:prstGeom>
          </p:spPr>
        </p:pic>
      </p:grpSp>
      <p:sp>
        <p:nvSpPr>
          <p:cNvPr id="21" name="Rectangle 20"/>
          <p:cNvSpPr/>
          <p:nvPr/>
        </p:nvSpPr>
        <p:spPr>
          <a:xfrm>
            <a:off x="4867784" y="2221814"/>
            <a:ext cx="504316" cy="520890"/>
          </a:xfrm>
          <a:prstGeom prst="rect">
            <a:avLst/>
          </a:prstGeom>
          <a:noFill/>
          <a:ln w="381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4828750" y="3420459"/>
            <a:ext cx="504316" cy="520890"/>
          </a:xfrm>
          <a:prstGeom prst="rect">
            <a:avLst/>
          </a:prstGeom>
          <a:noFill/>
          <a:ln w="381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4828750" y="4620099"/>
            <a:ext cx="504316" cy="520890"/>
          </a:xfrm>
          <a:prstGeom prst="rect">
            <a:avLst/>
          </a:prstGeom>
          <a:noFill/>
          <a:ln w="381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10668000" y="2171700"/>
            <a:ext cx="1026296" cy="609600"/>
          </a:xfrm>
          <a:prstGeom prst="rect">
            <a:avLst/>
          </a:prstGeom>
          <a:noFill/>
          <a:ln w="381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10668000" y="3376104"/>
            <a:ext cx="1026296" cy="609600"/>
          </a:xfrm>
          <a:prstGeom prst="rect">
            <a:avLst/>
          </a:prstGeom>
          <a:noFill/>
          <a:ln w="381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10649869" y="4580508"/>
            <a:ext cx="1026296" cy="609600"/>
          </a:xfrm>
          <a:prstGeom prst="rect">
            <a:avLst/>
          </a:prstGeom>
          <a:noFill/>
          <a:ln w="381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549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Computing &amp; Applying </a:t>
            </a:r>
            <a:r>
              <a:rPr lang="en-US" dirty="0" smtClean="0"/>
              <a:t>FDE1 &amp; FDE2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4380" y="3455008"/>
            <a:ext cx="6223239" cy="1092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122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Computing </a:t>
            </a:r>
            <a:r>
              <a:rPr lang="en-US" dirty="0" smtClean="0"/>
              <a:t>&amp; Applying FDE1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2784595" y="2515394"/>
            <a:ext cx="7134619" cy="2971800"/>
            <a:chOff x="2784595" y="2515394"/>
            <a:chExt cx="7134619" cy="2971800"/>
          </a:xfrm>
        </p:grpSpPr>
        <p:grpSp>
          <p:nvGrpSpPr>
            <p:cNvPr id="27" name="Group 26"/>
            <p:cNvGrpSpPr/>
            <p:nvPr/>
          </p:nvGrpSpPr>
          <p:grpSpPr>
            <a:xfrm>
              <a:off x="2863137" y="2515394"/>
              <a:ext cx="7056077" cy="2971800"/>
              <a:chOff x="2388133" y="1600200"/>
              <a:chExt cx="7056077" cy="2971800"/>
            </a:xfrm>
          </p:grpSpPr>
          <p:pic>
            <p:nvPicPr>
              <p:cNvPr id="28" name="Picture 27"/>
              <p:cNvPicPr>
                <a:picLocks noChangeAspect="1"/>
              </p:cNvPicPr>
              <p:nvPr>
                <p:custDataLst>
                  <p:tags r:id="rId2"/>
                </p:custDataLst>
              </p:nvPr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87181" y="3912881"/>
                <a:ext cx="103619" cy="175238"/>
              </a:xfrm>
              <a:prstGeom prst="rect">
                <a:avLst/>
              </a:prstGeom>
            </p:spPr>
          </p:pic>
          <p:grpSp>
            <p:nvGrpSpPr>
              <p:cNvPr id="29" name="Group 28"/>
              <p:cNvGrpSpPr/>
              <p:nvPr/>
            </p:nvGrpSpPr>
            <p:grpSpPr>
              <a:xfrm>
                <a:off x="3352800" y="1600200"/>
                <a:ext cx="1143000" cy="2971800"/>
                <a:chOff x="1524000" y="4343400"/>
                <a:chExt cx="1143000" cy="2971800"/>
              </a:xfrm>
            </p:grpSpPr>
            <p:sp>
              <p:nvSpPr>
                <p:cNvPr id="54" name="Rectangle 53"/>
                <p:cNvSpPr/>
                <p:nvPr/>
              </p:nvSpPr>
              <p:spPr>
                <a:xfrm>
                  <a:off x="1524000" y="4343400"/>
                  <a:ext cx="1143000" cy="11430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 smtClean="0">
                      <a:ln w="0"/>
                      <a:solidFill>
                        <a:schemeClr val="tx1"/>
                      </a:solidFill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FFT</a:t>
                  </a:r>
                  <a:endPara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5" name="Rectangle 54"/>
                <p:cNvSpPr/>
                <p:nvPr/>
              </p:nvSpPr>
              <p:spPr>
                <a:xfrm>
                  <a:off x="1524000" y="6172200"/>
                  <a:ext cx="1143000" cy="11430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 smtClean="0">
                      <a:ln w="0"/>
                      <a:solidFill>
                        <a:schemeClr val="tx1"/>
                      </a:solidFill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FFT</a:t>
                  </a:r>
                  <a:endPara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pic>
            <p:nvPicPr>
              <p:cNvPr id="30" name="Picture 29"/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46733" y="2050557"/>
                <a:ext cx="146285" cy="242286"/>
              </a:xfrm>
              <a:prstGeom prst="rect">
                <a:avLst/>
              </a:prstGeom>
            </p:spPr>
          </p:pic>
          <p:cxnSp>
            <p:nvCxnSpPr>
              <p:cNvPr id="31" name="Straight Arrow Connector 30"/>
              <p:cNvCxnSpPr/>
              <p:nvPr/>
            </p:nvCxnSpPr>
            <p:spPr>
              <a:xfrm>
                <a:off x="2667000" y="2171700"/>
                <a:ext cx="684323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31"/>
              <p:cNvCxnSpPr/>
              <p:nvPr/>
            </p:nvCxnSpPr>
            <p:spPr>
              <a:xfrm>
                <a:off x="2667000" y="4000500"/>
                <a:ext cx="684323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Elbow Connector 32"/>
              <p:cNvCxnSpPr>
                <a:stCxn id="54" idx="3"/>
              </p:cNvCxnSpPr>
              <p:nvPr/>
            </p:nvCxnSpPr>
            <p:spPr>
              <a:xfrm>
                <a:off x="4495800" y="2171700"/>
                <a:ext cx="685747" cy="481660"/>
              </a:xfrm>
              <a:prstGeom prst="bentConnector3">
                <a:avLst>
                  <a:gd name="adj1" fmla="val 50000"/>
                </a:avLst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Elbow Connector 33"/>
              <p:cNvCxnSpPr>
                <a:stCxn id="55" idx="3"/>
              </p:cNvCxnSpPr>
              <p:nvPr/>
            </p:nvCxnSpPr>
            <p:spPr>
              <a:xfrm flipV="1">
                <a:off x="4495800" y="3521721"/>
                <a:ext cx="685747" cy="478779"/>
              </a:xfrm>
              <a:prstGeom prst="bentConnector3">
                <a:avLst>
                  <a:gd name="adj1" fmla="val 50000"/>
                </a:avLst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Arrow Connector 52"/>
              <p:cNvCxnSpPr/>
              <p:nvPr/>
            </p:nvCxnSpPr>
            <p:spPr>
              <a:xfrm>
                <a:off x="2661711" y="3300676"/>
                <a:ext cx="2519836" cy="1735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Arrow Connector 35"/>
              <p:cNvCxnSpPr/>
              <p:nvPr/>
            </p:nvCxnSpPr>
            <p:spPr>
              <a:xfrm>
                <a:off x="2661764" y="2866428"/>
                <a:ext cx="2519836" cy="1735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Rectangle 38"/>
              <p:cNvSpPr/>
              <p:nvPr/>
            </p:nvSpPr>
            <p:spPr>
              <a:xfrm>
                <a:off x="7391400" y="2514600"/>
                <a:ext cx="1143000" cy="1143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IFFT</a:t>
                </a: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40" name="Straight Arrow Connector 39"/>
              <p:cNvCxnSpPr/>
              <p:nvPr/>
            </p:nvCxnSpPr>
            <p:spPr>
              <a:xfrm>
                <a:off x="6705600" y="3086100"/>
                <a:ext cx="685800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Arrow Connector 40"/>
              <p:cNvCxnSpPr/>
              <p:nvPr/>
            </p:nvCxnSpPr>
            <p:spPr>
              <a:xfrm>
                <a:off x="8534400" y="3086100"/>
                <a:ext cx="685800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" name="Rectangle 41"/>
              <p:cNvSpPr/>
              <p:nvPr/>
            </p:nvSpPr>
            <p:spPr>
              <a:xfrm>
                <a:off x="5181600" y="2516335"/>
                <a:ext cx="1524000" cy="1143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Point-to-point</a:t>
                </a:r>
              </a:p>
              <a:p>
                <a:pPr algn="ctr"/>
                <a:r>
                  <a:rPr lang="en-US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Multiplication &amp; Division</a:t>
                </a: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5181600" y="2512866"/>
                <a:ext cx="576072" cy="568898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5181600" y="3085233"/>
                <a:ext cx="576072" cy="570633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5181547" y="2513009"/>
                <a:ext cx="576072" cy="280702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5181600" y="2800346"/>
                <a:ext cx="576072" cy="280702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5181600" y="3087683"/>
                <a:ext cx="576072" cy="280702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5181600" y="3375021"/>
                <a:ext cx="576072" cy="280702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50" name="Picture 49"/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300972" y="3006016"/>
                <a:ext cx="143238" cy="163048"/>
              </a:xfrm>
              <a:prstGeom prst="rect">
                <a:avLst/>
              </a:prstGeom>
            </p:spPr>
          </p:pic>
          <p:pic>
            <p:nvPicPr>
              <p:cNvPr id="51" name="Picture 50"/>
              <p:cNvPicPr>
                <a:picLocks noChangeAspect="1"/>
              </p:cNvPicPr>
              <p:nvPr>
                <p:custDataLst>
                  <p:tags r:id="rId5"/>
                </p:custDataLst>
              </p:nvPr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88133" y="2778732"/>
                <a:ext cx="198095" cy="173714"/>
              </a:xfrm>
              <a:prstGeom prst="rect">
                <a:avLst/>
              </a:prstGeom>
            </p:spPr>
          </p:pic>
        </p:grpSp>
        <p:pic>
          <p:nvPicPr>
            <p:cNvPr id="57" name="Picture 56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84595" y="4076700"/>
              <a:ext cx="274284" cy="27428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81098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Computing </a:t>
            </a:r>
            <a:r>
              <a:rPr lang="en-US" dirty="0" smtClean="0"/>
              <a:t>&amp; Applying FDE2</a:t>
            </a:r>
            <a:endParaRPr lang="en-US" dirty="0"/>
          </a:p>
        </p:txBody>
      </p:sp>
      <p:pic>
        <p:nvPicPr>
          <p:cNvPr id="28" name="Picture 2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2185" y="4828075"/>
            <a:ext cx="103619" cy="175238"/>
          </a:xfrm>
          <a:prstGeom prst="rect">
            <a:avLst/>
          </a:prstGeom>
        </p:spPr>
      </p:pic>
      <p:sp>
        <p:nvSpPr>
          <p:cNvPr id="54" name="Rectangle 53"/>
          <p:cNvSpPr/>
          <p:nvPr/>
        </p:nvSpPr>
        <p:spPr>
          <a:xfrm>
            <a:off x="3827804" y="2515394"/>
            <a:ext cx="1143000" cy="1143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FFT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3827804" y="4344194"/>
            <a:ext cx="1143000" cy="1143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FFT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" name="Picture 2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1737" y="2965751"/>
            <a:ext cx="146285" cy="242286"/>
          </a:xfrm>
          <a:prstGeom prst="rect">
            <a:avLst/>
          </a:prstGeom>
        </p:spPr>
      </p:pic>
      <p:cxnSp>
        <p:nvCxnSpPr>
          <p:cNvPr id="31" name="Straight Arrow Connector 30"/>
          <p:cNvCxnSpPr/>
          <p:nvPr/>
        </p:nvCxnSpPr>
        <p:spPr>
          <a:xfrm>
            <a:off x="3142004" y="3086894"/>
            <a:ext cx="68432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3142004" y="4915694"/>
            <a:ext cx="68432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54" idx="3"/>
          </p:cNvCxnSpPr>
          <p:nvPr/>
        </p:nvCxnSpPr>
        <p:spPr>
          <a:xfrm>
            <a:off x="4970804" y="3086894"/>
            <a:ext cx="685747" cy="481660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Elbow Connector 33"/>
          <p:cNvCxnSpPr>
            <a:stCxn id="55" idx="3"/>
          </p:cNvCxnSpPr>
          <p:nvPr/>
        </p:nvCxnSpPr>
        <p:spPr>
          <a:xfrm flipV="1">
            <a:off x="4970804" y="4436915"/>
            <a:ext cx="685747" cy="478779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>
            <a:off x="3136715" y="4215870"/>
            <a:ext cx="2519836" cy="173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3136768" y="3781622"/>
            <a:ext cx="2519836" cy="173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V="1">
            <a:off x="2608604" y="4002734"/>
            <a:ext cx="3048000" cy="159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/>
          <p:cNvSpPr/>
          <p:nvPr/>
        </p:nvSpPr>
        <p:spPr>
          <a:xfrm>
            <a:off x="7866404" y="3429794"/>
            <a:ext cx="1143000" cy="1143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IFFT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0" name="Straight Arrow Connector 39"/>
          <p:cNvCxnSpPr/>
          <p:nvPr/>
        </p:nvCxnSpPr>
        <p:spPr>
          <a:xfrm>
            <a:off x="7180604" y="4001294"/>
            <a:ext cx="6858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9009404" y="4001294"/>
            <a:ext cx="6858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5656604" y="3431529"/>
            <a:ext cx="1524000" cy="1143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Point-to-point</a:t>
            </a:r>
          </a:p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Multiplication &amp; Division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5656604" y="3428060"/>
            <a:ext cx="576072" cy="568898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5656604" y="4000427"/>
            <a:ext cx="576072" cy="570633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5656551" y="3428203"/>
            <a:ext cx="576072" cy="280702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5656604" y="3715540"/>
            <a:ext cx="576072" cy="280702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5656604" y="4002877"/>
            <a:ext cx="576072" cy="280702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5656604" y="4290215"/>
            <a:ext cx="576072" cy="280702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0" name="Picture 4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5976" y="3921210"/>
            <a:ext cx="143238" cy="163048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3137" y="3693926"/>
            <a:ext cx="198095" cy="173714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2928" y="3924300"/>
            <a:ext cx="195048" cy="173714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4595" y="4076700"/>
            <a:ext cx="274284" cy="27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937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Equalizer Execution Time Comparison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3238" y="3025294"/>
            <a:ext cx="5825524" cy="195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625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Equalizer Execution Time Comparison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3238" y="3025294"/>
            <a:ext cx="5825524" cy="195200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3284220" y="4408754"/>
            <a:ext cx="4183380" cy="330886"/>
          </a:xfrm>
          <a:prstGeom prst="rect">
            <a:avLst/>
          </a:prstGeom>
          <a:noFill/>
          <a:ln w="381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434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 - Multipath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Multipath </a:t>
            </a:r>
            <a:r>
              <a:rPr lang="en-US" dirty="0" smtClean="0"/>
              <a:t>interference is </a:t>
            </a:r>
            <a:r>
              <a:rPr lang="en-US" dirty="0"/>
              <a:t>one of the dominant causes for link loss in aeronautical </a:t>
            </a:r>
            <a:r>
              <a:rPr lang="en-US" dirty="0" smtClean="0"/>
              <a:t>telemetry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307926" y="3324179"/>
            <a:ext cx="6160379" cy="1354230"/>
            <a:chOff x="861134" y="548640"/>
            <a:chExt cx="11070454" cy="2433607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28800" y="548640"/>
              <a:ext cx="2170364" cy="987638"/>
            </a:xfrm>
            <a:prstGeom prst="rect">
              <a:avLst/>
            </a:prstGeom>
          </p:spPr>
        </p:pic>
        <p:sp>
          <p:nvSpPr>
            <p:cNvPr id="7" name="Freeform 6"/>
            <p:cNvSpPr/>
            <p:nvPr/>
          </p:nvSpPr>
          <p:spPr>
            <a:xfrm>
              <a:off x="861134" y="1837678"/>
              <a:ext cx="11070454" cy="1144569"/>
            </a:xfrm>
            <a:custGeom>
              <a:avLst/>
              <a:gdLst>
                <a:gd name="connsiteX0" fmla="*/ 0 w 11816178"/>
                <a:gd name="connsiteY0" fmla="*/ 7798 h 1321043"/>
                <a:gd name="connsiteX1" fmla="*/ 745724 w 11816178"/>
                <a:gd name="connsiteY1" fmla="*/ 176474 h 1321043"/>
                <a:gd name="connsiteX2" fmla="*/ 2308194 w 11816178"/>
                <a:gd name="connsiteY2" fmla="*/ 1197406 h 1321043"/>
                <a:gd name="connsiteX3" fmla="*/ 3950563 w 11816178"/>
                <a:gd name="connsiteY3" fmla="*/ 1312815 h 1321043"/>
                <a:gd name="connsiteX4" fmla="*/ 5415378 w 11816178"/>
                <a:gd name="connsiteY4" fmla="*/ 1295060 h 1321043"/>
                <a:gd name="connsiteX5" fmla="*/ 6178858 w 11816178"/>
                <a:gd name="connsiteY5" fmla="*/ 1161895 h 1321043"/>
                <a:gd name="connsiteX6" fmla="*/ 8433786 w 11816178"/>
                <a:gd name="connsiteY6" fmla="*/ 1241794 h 1321043"/>
                <a:gd name="connsiteX7" fmla="*/ 9561250 w 11816178"/>
                <a:gd name="connsiteY7" fmla="*/ 1002097 h 1321043"/>
                <a:gd name="connsiteX8" fmla="*/ 11008310 w 11816178"/>
                <a:gd name="connsiteY8" fmla="*/ 629235 h 1321043"/>
                <a:gd name="connsiteX9" fmla="*/ 11816178 w 11816178"/>
                <a:gd name="connsiteY9" fmla="*/ 629235 h 1321043"/>
                <a:gd name="connsiteX0" fmla="*/ 0 w 11070454"/>
                <a:gd name="connsiteY0" fmla="*/ 0 h 1144569"/>
                <a:gd name="connsiteX1" fmla="*/ 1562470 w 11070454"/>
                <a:gd name="connsiteY1" fmla="*/ 1020932 h 1144569"/>
                <a:gd name="connsiteX2" fmla="*/ 3204839 w 11070454"/>
                <a:gd name="connsiteY2" fmla="*/ 1136341 h 1144569"/>
                <a:gd name="connsiteX3" fmla="*/ 4669654 w 11070454"/>
                <a:gd name="connsiteY3" fmla="*/ 1118586 h 1144569"/>
                <a:gd name="connsiteX4" fmla="*/ 5433134 w 11070454"/>
                <a:gd name="connsiteY4" fmla="*/ 985421 h 1144569"/>
                <a:gd name="connsiteX5" fmla="*/ 7688062 w 11070454"/>
                <a:gd name="connsiteY5" fmla="*/ 1065320 h 1144569"/>
                <a:gd name="connsiteX6" fmla="*/ 8815526 w 11070454"/>
                <a:gd name="connsiteY6" fmla="*/ 825623 h 1144569"/>
                <a:gd name="connsiteX7" fmla="*/ 10262586 w 11070454"/>
                <a:gd name="connsiteY7" fmla="*/ 452761 h 1144569"/>
                <a:gd name="connsiteX8" fmla="*/ 11070454 w 11070454"/>
                <a:gd name="connsiteY8" fmla="*/ 452761 h 1144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070454" h="1144569">
                  <a:moveTo>
                    <a:pt x="0" y="0"/>
                  </a:moveTo>
                  <a:cubicBezTo>
                    <a:pt x="384699" y="198268"/>
                    <a:pt x="1028330" y="831542"/>
                    <a:pt x="1562470" y="1020932"/>
                  </a:cubicBezTo>
                  <a:cubicBezTo>
                    <a:pt x="2096610" y="1210322"/>
                    <a:pt x="2686975" y="1120065"/>
                    <a:pt x="3204839" y="1136341"/>
                  </a:cubicBezTo>
                  <a:cubicBezTo>
                    <a:pt x="3722703" y="1152617"/>
                    <a:pt x="4298272" y="1143739"/>
                    <a:pt x="4669654" y="1118586"/>
                  </a:cubicBezTo>
                  <a:cubicBezTo>
                    <a:pt x="5041036" y="1093433"/>
                    <a:pt x="4930066" y="994299"/>
                    <a:pt x="5433134" y="985421"/>
                  </a:cubicBezTo>
                  <a:cubicBezTo>
                    <a:pt x="5936202" y="976543"/>
                    <a:pt x="7124330" y="1091953"/>
                    <a:pt x="7688062" y="1065320"/>
                  </a:cubicBezTo>
                  <a:cubicBezTo>
                    <a:pt x="8251794" y="1038687"/>
                    <a:pt x="8386439" y="927716"/>
                    <a:pt x="8815526" y="825623"/>
                  </a:cubicBezTo>
                  <a:cubicBezTo>
                    <a:pt x="9244613" y="723530"/>
                    <a:pt x="9886765" y="514905"/>
                    <a:pt x="10262586" y="452761"/>
                  </a:cubicBezTo>
                  <a:cubicBezTo>
                    <a:pt x="10638407" y="390617"/>
                    <a:pt x="10854430" y="421689"/>
                    <a:pt x="11070454" y="452761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Arrow Connector 7"/>
            <p:cNvCxnSpPr/>
            <p:nvPr/>
          </p:nvCxnSpPr>
          <p:spPr>
            <a:xfrm>
              <a:off x="3133817" y="1112320"/>
              <a:ext cx="7686583" cy="23348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>
              <a:off x="3133817" y="1112320"/>
              <a:ext cx="3038383" cy="1687917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lg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/>
            <p:nvPr/>
          </p:nvCxnSpPr>
          <p:spPr>
            <a:xfrm flipV="1">
              <a:off x="6172200" y="1358283"/>
              <a:ext cx="4648200" cy="1449197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 flipH="1">
              <a:off x="1959975" y="1105077"/>
              <a:ext cx="1173843" cy="1485723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lgDash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 flipV="1">
              <a:off x="1959976" y="1345804"/>
              <a:ext cx="8860424" cy="1252239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lgDash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522"/>
            <a:stretch/>
          </p:blipFill>
          <p:spPr>
            <a:xfrm>
              <a:off x="10820396" y="927659"/>
              <a:ext cx="908436" cy="14493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24188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410262" y="2459504"/>
            <a:ext cx="9371476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6000" dirty="0"/>
              <a:t>Static Multipath </a:t>
            </a:r>
            <a:r>
              <a:rPr lang="en-US" sz="6000" dirty="0" smtClean="0"/>
              <a:t>Testing</a:t>
            </a:r>
          </a:p>
          <a:p>
            <a:pPr algn="ctr"/>
            <a:r>
              <a:rPr lang="en-US" sz="6000" dirty="0" smtClean="0"/>
              <a:t>and Performance Comparison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1988946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Static Multipath Test Setup</a:t>
            </a:r>
            <a:endParaRPr lang="en-US" dirty="0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2945433" y="5977185"/>
            <a:ext cx="53963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>
            <a:off x="2945433" y="3944772"/>
            <a:ext cx="53963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3485067" y="2889183"/>
            <a:ext cx="898764" cy="211117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T/M </a:t>
            </a:r>
            <a:r>
              <a:rPr 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Receiver</a:t>
            </a:r>
            <a:endParaRPr lang="en-US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" name="Straight Arrow Connector 7"/>
          <p:cNvCxnSpPr>
            <a:endCxn id="15" idx="1"/>
          </p:cNvCxnSpPr>
          <p:nvPr/>
        </p:nvCxnSpPr>
        <p:spPr>
          <a:xfrm>
            <a:off x="4378569" y="4550980"/>
            <a:ext cx="53963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4378569" y="4503851"/>
            <a:ext cx="539258" cy="452977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8790754" y="4503851"/>
            <a:ext cx="539258" cy="452977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9232773" y="2889183"/>
            <a:ext cx="898764" cy="211117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BERT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2" name="Straight Connector 11"/>
          <p:cNvCxnSpPr>
            <a:stCxn id="13" idx="0"/>
          </p:cNvCxnSpPr>
          <p:nvPr/>
        </p:nvCxnSpPr>
        <p:spPr>
          <a:xfrm flipH="1" flipV="1">
            <a:off x="6019110" y="4600912"/>
            <a:ext cx="97792" cy="359483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5792778" y="4960396"/>
            <a:ext cx="648249" cy="2513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Samples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086727" y="6502123"/>
            <a:ext cx="1438923" cy="2513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Rack Mounted Server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918203" y="4101598"/>
            <a:ext cx="898764" cy="89876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ADC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5749481" y="4503851"/>
            <a:ext cx="539258" cy="452977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6356936" y="4101598"/>
            <a:ext cx="898764" cy="89876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Host CPU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7794791" y="4101598"/>
            <a:ext cx="898764" cy="89876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FPGA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9" name="Straight Arrow Connector 18"/>
          <p:cNvCxnSpPr>
            <a:stCxn id="17" idx="3"/>
            <a:endCxn id="18" idx="1"/>
          </p:cNvCxnSpPr>
          <p:nvPr/>
        </p:nvCxnSpPr>
        <p:spPr>
          <a:xfrm>
            <a:off x="7255700" y="4550980"/>
            <a:ext cx="539091" cy="0"/>
          </a:xfrm>
          <a:prstGeom prst="straightConnector1">
            <a:avLst/>
          </a:prstGeom>
          <a:ln w="12700">
            <a:solidFill>
              <a:schemeClr val="tx1"/>
            </a:solidFill>
            <a:prstDash val="lg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7255700" y="4503851"/>
            <a:ext cx="539258" cy="452977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6356808" y="5527803"/>
            <a:ext cx="898764" cy="89876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K20c GPU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7794791" y="5527803"/>
            <a:ext cx="898764" cy="89876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K20c GPU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4918203" y="5527803"/>
            <a:ext cx="898764" cy="89876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K40c GPU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4" name="Elbow Connector 23"/>
          <p:cNvCxnSpPr>
            <a:stCxn id="23" idx="0"/>
            <a:endCxn id="17" idx="2"/>
          </p:cNvCxnSpPr>
          <p:nvPr/>
        </p:nvCxnSpPr>
        <p:spPr>
          <a:xfrm rot="5400000" flipH="1" flipV="1">
            <a:off x="5823231" y="4544716"/>
            <a:ext cx="527441" cy="1438733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prstDash val="lgDash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24"/>
          <p:cNvCxnSpPr>
            <a:stCxn id="22" idx="0"/>
            <a:endCxn id="17" idx="2"/>
          </p:cNvCxnSpPr>
          <p:nvPr/>
        </p:nvCxnSpPr>
        <p:spPr>
          <a:xfrm rot="16200000" flipV="1">
            <a:off x="7261525" y="4545155"/>
            <a:ext cx="527441" cy="1437855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prstDash val="lgDash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stCxn id="21" idx="0"/>
            <a:endCxn id="17" idx="2"/>
          </p:cNvCxnSpPr>
          <p:nvPr/>
        </p:nvCxnSpPr>
        <p:spPr>
          <a:xfrm rot="5400000" flipH="1" flipV="1">
            <a:off x="6542533" y="5264019"/>
            <a:ext cx="527441" cy="128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prstDash val="lgDash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15" idx="3"/>
            <a:endCxn id="28" idx="1"/>
          </p:cNvCxnSpPr>
          <p:nvPr/>
        </p:nvCxnSpPr>
        <p:spPr>
          <a:xfrm>
            <a:off x="5816967" y="4550980"/>
            <a:ext cx="539841" cy="0"/>
          </a:xfrm>
          <a:prstGeom prst="straightConnector1">
            <a:avLst/>
          </a:prstGeom>
          <a:ln w="12700">
            <a:solidFill>
              <a:schemeClr val="tx1"/>
            </a:solidFill>
            <a:prstDash val="lg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6356808" y="4101598"/>
            <a:ext cx="898764" cy="89876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Host CPU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7794791" y="4101598"/>
            <a:ext cx="898764" cy="89876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FPGA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4831473" y="4035771"/>
            <a:ext cx="3948397" cy="2456622"/>
          </a:xfrm>
          <a:prstGeom prst="rect">
            <a:avLst/>
          </a:prstGeom>
          <a:noFill/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8692788" y="4357442"/>
            <a:ext cx="53921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8692788" y="4614609"/>
            <a:ext cx="53921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8692788" y="4228858"/>
            <a:ext cx="53921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8692788" y="4486025"/>
            <a:ext cx="53921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8692788" y="4743193"/>
            <a:ext cx="53921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8692788" y="4871777"/>
            <a:ext cx="53921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>
            <a:off x="2060463" y="2889183"/>
            <a:ext cx="898764" cy="353738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Power Splitter</a:t>
            </a:r>
            <a:endParaRPr lang="en-US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3487837" y="5527803"/>
            <a:ext cx="898764" cy="89876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Spectrum</a:t>
            </a:r>
          </a:p>
          <a:p>
            <a:pPr algn="ctr"/>
            <a:r>
              <a:rPr 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Analyzer</a:t>
            </a:r>
            <a:endParaRPr lang="en-US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4918203" y="2889183"/>
            <a:ext cx="898764" cy="89876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Preamble Scrubber</a:t>
            </a:r>
            <a:endParaRPr lang="en-US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0" name="Straight Arrow Connector 39"/>
          <p:cNvCxnSpPr>
            <a:stCxn id="39" idx="3"/>
          </p:cNvCxnSpPr>
          <p:nvPr/>
        </p:nvCxnSpPr>
        <p:spPr>
          <a:xfrm>
            <a:off x="5816967" y="3338565"/>
            <a:ext cx="341580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4378569" y="3338565"/>
            <a:ext cx="53963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3540945" y="2491159"/>
            <a:ext cx="787009" cy="2513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Bits &amp; </a:t>
            </a:r>
            <a:r>
              <a:rPr lang="en-US" sz="14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Clk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8382789" y="3654333"/>
            <a:ext cx="787009" cy="2513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Bits &amp; </a:t>
            </a:r>
            <a:r>
              <a:rPr lang="en-US" sz="14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Clk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4" name="Straight Connector 43"/>
          <p:cNvCxnSpPr>
            <a:stCxn id="43" idx="2"/>
          </p:cNvCxnSpPr>
          <p:nvPr/>
        </p:nvCxnSpPr>
        <p:spPr>
          <a:xfrm>
            <a:off x="8776294" y="3905674"/>
            <a:ext cx="221678" cy="257359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3527828" y="5118875"/>
            <a:ext cx="802718" cy="2513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70 MHz IF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5915075" y="3032857"/>
            <a:ext cx="787009" cy="2513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Bits &amp; </a:t>
            </a:r>
            <a:r>
              <a:rPr lang="en-US" sz="14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Clk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7" name="Elbow Connector 46"/>
          <p:cNvCxnSpPr>
            <a:stCxn id="45" idx="3"/>
          </p:cNvCxnSpPr>
          <p:nvPr/>
        </p:nvCxnSpPr>
        <p:spPr>
          <a:xfrm flipV="1">
            <a:off x="4330546" y="4614610"/>
            <a:ext cx="228087" cy="629936"/>
          </a:xfrm>
          <a:prstGeom prst="bentConnector2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Elbow Connector 47"/>
          <p:cNvCxnSpPr>
            <a:endCxn id="42" idx="3"/>
          </p:cNvCxnSpPr>
          <p:nvPr/>
        </p:nvCxnSpPr>
        <p:spPr>
          <a:xfrm rot="16200000" flipV="1">
            <a:off x="4131136" y="2813648"/>
            <a:ext cx="628826" cy="235190"/>
          </a:xfrm>
          <a:prstGeom prst="bentConnector2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/>
          <p:cNvSpPr/>
          <p:nvPr/>
        </p:nvSpPr>
        <p:spPr>
          <a:xfrm>
            <a:off x="4400321" y="1485900"/>
            <a:ext cx="898764" cy="89876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SOQPSK-TG TX</a:t>
            </a:r>
            <a:endParaRPr lang="en-US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5839054" y="1485900"/>
            <a:ext cx="898764" cy="89876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Host CPU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7276908" y="1485900"/>
            <a:ext cx="898764" cy="89876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FPGA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2" name="Straight Arrow Connector 51"/>
          <p:cNvCxnSpPr>
            <a:stCxn id="50" idx="3"/>
            <a:endCxn id="51" idx="1"/>
          </p:cNvCxnSpPr>
          <p:nvPr/>
        </p:nvCxnSpPr>
        <p:spPr>
          <a:xfrm>
            <a:off x="6737818" y="1935282"/>
            <a:ext cx="539091" cy="0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49" idx="3"/>
            <a:endCxn id="54" idx="1"/>
          </p:cNvCxnSpPr>
          <p:nvPr/>
        </p:nvCxnSpPr>
        <p:spPr>
          <a:xfrm>
            <a:off x="5299085" y="1935282"/>
            <a:ext cx="539841" cy="0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/>
          <p:cNvSpPr/>
          <p:nvPr/>
        </p:nvSpPr>
        <p:spPr>
          <a:xfrm>
            <a:off x="5838926" y="1485900"/>
            <a:ext cx="898764" cy="89876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Multipath</a:t>
            </a:r>
          </a:p>
          <a:p>
            <a:pPr algn="ctr"/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Channel</a:t>
            </a:r>
            <a:endParaRPr lang="en-US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7276908" y="1485900"/>
            <a:ext cx="898764" cy="89876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Noise</a:t>
            </a:r>
          </a:p>
          <a:p>
            <a:pPr algn="ctr"/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Source</a:t>
            </a:r>
            <a:endParaRPr lang="en-US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6" name="Elbow Connector 55"/>
          <p:cNvCxnSpPr>
            <a:stCxn id="55" idx="3"/>
            <a:endCxn id="37" idx="1"/>
          </p:cNvCxnSpPr>
          <p:nvPr/>
        </p:nvCxnSpPr>
        <p:spPr>
          <a:xfrm flipH="1">
            <a:off x="2060463" y="1935282"/>
            <a:ext cx="6115209" cy="2722594"/>
          </a:xfrm>
          <a:prstGeom prst="bentConnector5">
            <a:avLst>
              <a:gd name="adj1" fmla="val -3738"/>
              <a:gd name="adj2" fmla="val 20173"/>
              <a:gd name="adj3" fmla="val 103738"/>
            </a:avLst>
          </a:prstGeom>
          <a:ln w="127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>
            <a:stCxn id="58" idx="2"/>
          </p:cNvCxnSpPr>
          <p:nvPr/>
        </p:nvCxnSpPr>
        <p:spPr>
          <a:xfrm>
            <a:off x="2667352" y="1854241"/>
            <a:ext cx="228248" cy="510078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/>
          <p:cNvSpPr/>
          <p:nvPr/>
        </p:nvSpPr>
        <p:spPr>
          <a:xfrm>
            <a:off x="2108544" y="1546464"/>
            <a:ext cx="111761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Distorted RF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3492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Static Multipath Test Setup</a:t>
            </a:r>
            <a:endParaRPr lang="en-US" dirty="0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2945433" y="5977185"/>
            <a:ext cx="53963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>
            <a:off x="2945433" y="3944772"/>
            <a:ext cx="53963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3485067" y="2889183"/>
            <a:ext cx="898764" cy="211117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T/M </a:t>
            </a:r>
            <a:r>
              <a:rPr 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Receiver</a:t>
            </a:r>
            <a:endParaRPr lang="en-US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" name="Straight Arrow Connector 7"/>
          <p:cNvCxnSpPr>
            <a:endCxn id="15" idx="1"/>
          </p:cNvCxnSpPr>
          <p:nvPr/>
        </p:nvCxnSpPr>
        <p:spPr>
          <a:xfrm>
            <a:off x="4378569" y="4550980"/>
            <a:ext cx="53963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4378569" y="4503851"/>
            <a:ext cx="539258" cy="452977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8790754" y="4503851"/>
            <a:ext cx="539258" cy="452977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9232773" y="2889183"/>
            <a:ext cx="898764" cy="211117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BERT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2" name="Straight Connector 11"/>
          <p:cNvCxnSpPr>
            <a:stCxn id="13" idx="0"/>
          </p:cNvCxnSpPr>
          <p:nvPr/>
        </p:nvCxnSpPr>
        <p:spPr>
          <a:xfrm flipH="1" flipV="1">
            <a:off x="6019110" y="4600912"/>
            <a:ext cx="97792" cy="359483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5792778" y="4960396"/>
            <a:ext cx="648249" cy="2513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Samples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086727" y="6502123"/>
            <a:ext cx="1438923" cy="2513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Rack Mounted Server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918203" y="4101598"/>
            <a:ext cx="898764" cy="89876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ADC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5749481" y="4503851"/>
            <a:ext cx="539258" cy="452977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6356936" y="4101598"/>
            <a:ext cx="898764" cy="89876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Host CPU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7794791" y="4101598"/>
            <a:ext cx="898764" cy="89876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FPGA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9" name="Straight Arrow Connector 18"/>
          <p:cNvCxnSpPr>
            <a:stCxn id="17" idx="3"/>
            <a:endCxn id="18" idx="1"/>
          </p:cNvCxnSpPr>
          <p:nvPr/>
        </p:nvCxnSpPr>
        <p:spPr>
          <a:xfrm>
            <a:off x="7255700" y="4550980"/>
            <a:ext cx="539091" cy="0"/>
          </a:xfrm>
          <a:prstGeom prst="straightConnector1">
            <a:avLst/>
          </a:prstGeom>
          <a:ln w="12700">
            <a:solidFill>
              <a:schemeClr val="tx1"/>
            </a:solidFill>
            <a:prstDash val="lg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7255700" y="4503851"/>
            <a:ext cx="539258" cy="452977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6356808" y="5527803"/>
            <a:ext cx="898764" cy="89876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K20c GPU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7794791" y="5527803"/>
            <a:ext cx="898764" cy="89876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K20c GPU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4918203" y="5527803"/>
            <a:ext cx="898764" cy="89876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K40c GPU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4" name="Elbow Connector 23"/>
          <p:cNvCxnSpPr>
            <a:stCxn id="23" idx="0"/>
            <a:endCxn id="17" idx="2"/>
          </p:cNvCxnSpPr>
          <p:nvPr/>
        </p:nvCxnSpPr>
        <p:spPr>
          <a:xfrm rot="5400000" flipH="1" flipV="1">
            <a:off x="5823231" y="4544716"/>
            <a:ext cx="527441" cy="1438733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prstDash val="lgDash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24"/>
          <p:cNvCxnSpPr>
            <a:stCxn id="22" idx="0"/>
            <a:endCxn id="17" idx="2"/>
          </p:cNvCxnSpPr>
          <p:nvPr/>
        </p:nvCxnSpPr>
        <p:spPr>
          <a:xfrm rot="16200000" flipV="1">
            <a:off x="7261525" y="4545155"/>
            <a:ext cx="527441" cy="1437855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prstDash val="lgDash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stCxn id="21" idx="0"/>
            <a:endCxn id="17" idx="2"/>
          </p:cNvCxnSpPr>
          <p:nvPr/>
        </p:nvCxnSpPr>
        <p:spPr>
          <a:xfrm rot="5400000" flipH="1" flipV="1">
            <a:off x="6542533" y="5264019"/>
            <a:ext cx="527441" cy="128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prstDash val="lgDash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15" idx="3"/>
            <a:endCxn id="28" idx="1"/>
          </p:cNvCxnSpPr>
          <p:nvPr/>
        </p:nvCxnSpPr>
        <p:spPr>
          <a:xfrm>
            <a:off x="5816967" y="4550980"/>
            <a:ext cx="539841" cy="0"/>
          </a:xfrm>
          <a:prstGeom prst="straightConnector1">
            <a:avLst/>
          </a:prstGeom>
          <a:ln w="12700">
            <a:solidFill>
              <a:schemeClr val="tx1"/>
            </a:solidFill>
            <a:prstDash val="lg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6356808" y="4101598"/>
            <a:ext cx="898764" cy="89876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Host CPU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7794791" y="4101598"/>
            <a:ext cx="898764" cy="89876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FPGA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4831473" y="4035771"/>
            <a:ext cx="3948397" cy="2456622"/>
          </a:xfrm>
          <a:prstGeom prst="rect">
            <a:avLst/>
          </a:prstGeom>
          <a:noFill/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8692788" y="4357442"/>
            <a:ext cx="53921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8692788" y="4614609"/>
            <a:ext cx="53921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8692788" y="4228858"/>
            <a:ext cx="53921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8692788" y="4486025"/>
            <a:ext cx="53921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8692788" y="4743193"/>
            <a:ext cx="53921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8692788" y="4871777"/>
            <a:ext cx="53921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>
            <a:off x="2060463" y="2889183"/>
            <a:ext cx="898764" cy="353738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Power Splitter</a:t>
            </a:r>
            <a:endParaRPr lang="en-US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3487837" y="5527803"/>
            <a:ext cx="898764" cy="89876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Spectrum</a:t>
            </a:r>
          </a:p>
          <a:p>
            <a:pPr algn="ctr"/>
            <a:r>
              <a:rPr 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Analyzer</a:t>
            </a:r>
            <a:endParaRPr lang="en-US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4918203" y="2889183"/>
            <a:ext cx="898764" cy="89876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Preamble Scrubber</a:t>
            </a:r>
            <a:endParaRPr lang="en-US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0" name="Straight Arrow Connector 39"/>
          <p:cNvCxnSpPr>
            <a:stCxn id="39" idx="3"/>
          </p:cNvCxnSpPr>
          <p:nvPr/>
        </p:nvCxnSpPr>
        <p:spPr>
          <a:xfrm>
            <a:off x="5816967" y="3338565"/>
            <a:ext cx="341580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4378569" y="3338565"/>
            <a:ext cx="53963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3540945" y="2491159"/>
            <a:ext cx="787009" cy="2513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Bits &amp; </a:t>
            </a:r>
            <a:r>
              <a:rPr lang="en-US" sz="14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Clk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8382789" y="3654333"/>
            <a:ext cx="787009" cy="2513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Bits &amp; </a:t>
            </a:r>
            <a:r>
              <a:rPr lang="en-US" sz="14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Clk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4" name="Straight Connector 43"/>
          <p:cNvCxnSpPr>
            <a:stCxn id="43" idx="2"/>
          </p:cNvCxnSpPr>
          <p:nvPr/>
        </p:nvCxnSpPr>
        <p:spPr>
          <a:xfrm>
            <a:off x="8776294" y="3905674"/>
            <a:ext cx="221678" cy="257359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3527828" y="5118875"/>
            <a:ext cx="802718" cy="2513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70 MHz IF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5915075" y="3032857"/>
            <a:ext cx="787009" cy="2513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Bits &amp; </a:t>
            </a:r>
            <a:r>
              <a:rPr lang="en-US" sz="14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Clk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7" name="Elbow Connector 46"/>
          <p:cNvCxnSpPr>
            <a:stCxn id="45" idx="3"/>
          </p:cNvCxnSpPr>
          <p:nvPr/>
        </p:nvCxnSpPr>
        <p:spPr>
          <a:xfrm flipV="1">
            <a:off x="4330546" y="4614610"/>
            <a:ext cx="228087" cy="629936"/>
          </a:xfrm>
          <a:prstGeom prst="bentConnector2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Elbow Connector 47"/>
          <p:cNvCxnSpPr>
            <a:endCxn id="42" idx="3"/>
          </p:cNvCxnSpPr>
          <p:nvPr/>
        </p:nvCxnSpPr>
        <p:spPr>
          <a:xfrm rot="16200000" flipV="1">
            <a:off x="4131136" y="2813648"/>
            <a:ext cx="628826" cy="235190"/>
          </a:xfrm>
          <a:prstGeom prst="bentConnector2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/>
          <p:cNvSpPr/>
          <p:nvPr/>
        </p:nvSpPr>
        <p:spPr>
          <a:xfrm>
            <a:off x="4400321" y="1485900"/>
            <a:ext cx="898764" cy="89876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SOQPSK-TG TX</a:t>
            </a:r>
            <a:endParaRPr lang="en-US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5839054" y="1485900"/>
            <a:ext cx="898764" cy="89876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Host CPU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7276908" y="1485900"/>
            <a:ext cx="898764" cy="89876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FPGA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2" name="Straight Arrow Connector 51"/>
          <p:cNvCxnSpPr>
            <a:stCxn id="50" idx="3"/>
            <a:endCxn id="51" idx="1"/>
          </p:cNvCxnSpPr>
          <p:nvPr/>
        </p:nvCxnSpPr>
        <p:spPr>
          <a:xfrm>
            <a:off x="6737818" y="1935282"/>
            <a:ext cx="539091" cy="0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49" idx="3"/>
            <a:endCxn id="54" idx="1"/>
          </p:cNvCxnSpPr>
          <p:nvPr/>
        </p:nvCxnSpPr>
        <p:spPr>
          <a:xfrm>
            <a:off x="5299085" y="1935282"/>
            <a:ext cx="539841" cy="0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/>
          <p:cNvSpPr/>
          <p:nvPr/>
        </p:nvSpPr>
        <p:spPr>
          <a:xfrm>
            <a:off x="5838926" y="1485900"/>
            <a:ext cx="898764" cy="89876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Multipath</a:t>
            </a:r>
          </a:p>
          <a:p>
            <a:pPr algn="ctr"/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Channel</a:t>
            </a:r>
            <a:endParaRPr lang="en-US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7276908" y="1485900"/>
            <a:ext cx="898764" cy="89876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Noise</a:t>
            </a:r>
          </a:p>
          <a:p>
            <a:pPr algn="ctr"/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Source</a:t>
            </a:r>
            <a:endParaRPr lang="en-US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6" name="Elbow Connector 55"/>
          <p:cNvCxnSpPr>
            <a:stCxn id="55" idx="3"/>
            <a:endCxn id="37" idx="1"/>
          </p:cNvCxnSpPr>
          <p:nvPr/>
        </p:nvCxnSpPr>
        <p:spPr>
          <a:xfrm flipH="1">
            <a:off x="2060463" y="1935282"/>
            <a:ext cx="6115209" cy="2722594"/>
          </a:xfrm>
          <a:prstGeom prst="bentConnector5">
            <a:avLst>
              <a:gd name="adj1" fmla="val -3738"/>
              <a:gd name="adj2" fmla="val 20173"/>
              <a:gd name="adj3" fmla="val 103738"/>
            </a:avLst>
          </a:prstGeom>
          <a:ln w="127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>
            <a:stCxn id="58" idx="2"/>
          </p:cNvCxnSpPr>
          <p:nvPr/>
        </p:nvCxnSpPr>
        <p:spPr>
          <a:xfrm>
            <a:off x="2667352" y="1854241"/>
            <a:ext cx="228248" cy="510078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/>
          <p:cNvSpPr/>
          <p:nvPr/>
        </p:nvSpPr>
        <p:spPr>
          <a:xfrm>
            <a:off x="2108544" y="1546464"/>
            <a:ext cx="111761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Distorted RF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8493253" y="1655966"/>
            <a:ext cx="287129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No </a:t>
            </a:r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T/M </a:t>
            </a:r>
            <a:r>
              <a:rPr 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Receiver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with </a:t>
            </a:r>
          </a:p>
          <a:p>
            <a:pPr algn="ctr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blind equalizer was available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3163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Channel 1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060435"/>
            <a:ext cx="4346448" cy="3261360"/>
          </a:xfr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6100" y="2743200"/>
            <a:ext cx="4874401" cy="389583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4001" y="1524000"/>
            <a:ext cx="5183999" cy="1397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957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Channel 2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060435"/>
            <a:ext cx="4346448" cy="3261360"/>
          </a:xfr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6100" y="2743200"/>
            <a:ext cx="4874401" cy="389583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060435"/>
            <a:ext cx="4346448" cy="326745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5625" y="2743200"/>
            <a:ext cx="4874401" cy="389583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4000" y="1524000"/>
            <a:ext cx="5183999" cy="1397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677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Channel 3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060435"/>
            <a:ext cx="4346448" cy="3261360"/>
          </a:xfr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6100" y="2743200"/>
            <a:ext cx="4874401" cy="389583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6100" y="2743199"/>
            <a:ext cx="4874401" cy="389583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4001" y="1524000"/>
            <a:ext cx="5183999" cy="139733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75" y="3060435"/>
            <a:ext cx="4346448" cy="325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903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All equalizers have a 2-3 dB spread</a:t>
            </a:r>
          </a:p>
          <a:p>
            <a:endParaRPr lang="en-US" dirty="0" smtClean="0"/>
          </a:p>
          <a:p>
            <a:r>
              <a:rPr lang="en-US" dirty="0" smtClean="0"/>
              <a:t>ZF, MMSE and FDE1 consistently perform well</a:t>
            </a:r>
          </a:p>
          <a:p>
            <a:endParaRPr lang="en-US" dirty="0" smtClean="0"/>
          </a:p>
          <a:p>
            <a:r>
              <a:rPr lang="en-US" dirty="0" smtClean="0"/>
              <a:t>CMA and FDE2 perform either the best or worst depending on the channel</a:t>
            </a:r>
            <a:endParaRPr lang="en-US" dirty="0"/>
          </a:p>
          <a:p>
            <a:endParaRPr lang="en-US" dirty="0"/>
          </a:p>
          <a:p>
            <a:r>
              <a:rPr lang="en-US" dirty="0" smtClean="0"/>
              <a:t>FDE1 is recommended, marking the best tradeoff between performance and computational complexity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5582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Investigate GPU implementation of a </a:t>
            </a:r>
            <a:r>
              <a:rPr lang="en-US" dirty="0"/>
              <a:t>maximum likelihood sequence </a:t>
            </a:r>
            <a:r>
              <a:rPr lang="en-US" dirty="0" smtClean="0"/>
              <a:t>estimator (MSLE) for SOQPSK-TG</a:t>
            </a:r>
            <a:endParaRPr lang="en-US" dirty="0"/>
          </a:p>
          <a:p>
            <a:endParaRPr lang="en-US" dirty="0" smtClean="0"/>
          </a:p>
          <a:p>
            <a:r>
              <a:rPr lang="en-US" dirty="0"/>
              <a:t>Investigate </a:t>
            </a:r>
            <a:r>
              <a:rPr lang="en-US" dirty="0" smtClean="0"/>
              <a:t>using a Levinson-Durbin algorithm that leverages both the </a:t>
            </a:r>
            <a:r>
              <a:rPr lang="en-US" dirty="0" err="1" smtClean="0"/>
              <a:t>Toeplitz</a:t>
            </a:r>
            <a:r>
              <a:rPr lang="en-US" dirty="0" smtClean="0"/>
              <a:t> and sparse properties of      and the sparseness of     for the ZF and MMSE equalizer</a:t>
            </a:r>
          </a:p>
          <a:p>
            <a:endParaRPr lang="en-US" dirty="0"/>
          </a:p>
          <a:p>
            <a:r>
              <a:rPr lang="en-US" dirty="0" smtClean="0"/>
              <a:t>Process data from flights at Edwards AFB in April 2017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8033" y="3717067"/>
            <a:ext cx="292267" cy="24533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9667" y="3678666"/>
            <a:ext cx="187733" cy="322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971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294064" y="2921169"/>
            <a:ext cx="3603872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6000" dirty="0" smtClean="0"/>
              <a:t>Questions?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3098297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Convolution - </a:t>
            </a:r>
            <a:r>
              <a:rPr lang="en-US" dirty="0"/>
              <a:t>Single </a:t>
            </a:r>
            <a:r>
              <a:rPr lang="en-US" dirty="0" smtClean="0"/>
              <a:t>Convolution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Time domain</a:t>
            </a:r>
            <a:endParaRPr lang="en-US" dirty="0"/>
          </a:p>
        </p:txBody>
      </p:sp>
      <p:sp>
        <p:nvSpPr>
          <p:cNvPr id="22" name="Content Placeholder 21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Frequency domain</a:t>
            </a:r>
            <a:endParaRPr lang="en-US" dirty="0"/>
          </a:p>
        </p:txBody>
      </p:sp>
      <p:grpSp>
        <p:nvGrpSpPr>
          <p:cNvPr id="64" name="Group 63"/>
          <p:cNvGrpSpPr/>
          <p:nvPr/>
        </p:nvGrpSpPr>
        <p:grpSpPr>
          <a:xfrm>
            <a:off x="1234866" y="2819400"/>
            <a:ext cx="9351066" cy="460800"/>
            <a:chOff x="1234866" y="2819400"/>
            <a:chExt cx="9351066" cy="460800"/>
          </a:xfrm>
        </p:grpSpPr>
        <p:pic>
          <p:nvPicPr>
            <p:cNvPr id="63" name="Picture 62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4866" y="2819400"/>
              <a:ext cx="4305066" cy="460800"/>
            </a:xfrm>
            <a:prstGeom prst="rect">
              <a:avLst/>
            </a:prstGeom>
          </p:spPr>
        </p:pic>
        <p:pic>
          <p:nvPicPr>
            <p:cNvPr id="60" name="Picture 59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48334" y="2862263"/>
              <a:ext cx="3737598" cy="379733"/>
            </a:xfrm>
            <a:prstGeom prst="rect">
              <a:avLst/>
            </a:prstGeom>
          </p:spPr>
        </p:pic>
      </p:grpSp>
      <p:grpSp>
        <p:nvGrpSpPr>
          <p:cNvPr id="51" name="Group 50"/>
          <p:cNvGrpSpPr/>
          <p:nvPr/>
        </p:nvGrpSpPr>
        <p:grpSpPr>
          <a:xfrm>
            <a:off x="2679132" y="3609680"/>
            <a:ext cx="8232133" cy="352000"/>
            <a:chOff x="2679132" y="3921975"/>
            <a:chExt cx="8232133" cy="352000"/>
          </a:xfrm>
        </p:grpSpPr>
        <p:pic>
          <p:nvPicPr>
            <p:cNvPr id="40" name="Picture 39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79132" y="3956108"/>
              <a:ext cx="1499733" cy="317867"/>
            </a:xfrm>
            <a:prstGeom prst="rect">
              <a:avLst/>
            </a:prstGeom>
          </p:spPr>
        </p:pic>
        <p:pic>
          <p:nvPicPr>
            <p:cNvPr id="42" name="Picture 41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14733" y="3921975"/>
              <a:ext cx="4296532" cy="352000"/>
            </a:xfrm>
            <a:prstGeom prst="rect">
              <a:avLst/>
            </a:prstGeom>
          </p:spPr>
        </p:pic>
      </p:grpSp>
      <p:pic>
        <p:nvPicPr>
          <p:cNvPr id="43" name="Picture 4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9734" y="5587987"/>
            <a:ext cx="2312533" cy="279467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4267" y="6196933"/>
            <a:ext cx="4503466" cy="356267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3600" y="4291160"/>
            <a:ext cx="2764800" cy="317867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3067" y="4938507"/>
            <a:ext cx="2525867" cy="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122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 - Multipath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Multipath </a:t>
            </a:r>
            <a:r>
              <a:rPr lang="en-US" dirty="0" smtClean="0"/>
              <a:t>interference is </a:t>
            </a:r>
            <a:r>
              <a:rPr lang="en-US" dirty="0"/>
              <a:t>one of the dominant causes for link loss in aeronautical </a:t>
            </a:r>
            <a:r>
              <a:rPr lang="en-US" dirty="0" smtClean="0"/>
              <a:t>telemetry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307926" y="3324179"/>
            <a:ext cx="6160379" cy="1354230"/>
            <a:chOff x="861134" y="548640"/>
            <a:chExt cx="11070454" cy="2433607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28800" y="548640"/>
              <a:ext cx="2170364" cy="987638"/>
            </a:xfrm>
            <a:prstGeom prst="rect">
              <a:avLst/>
            </a:prstGeom>
          </p:spPr>
        </p:pic>
        <p:sp>
          <p:nvSpPr>
            <p:cNvPr id="7" name="Freeform 6"/>
            <p:cNvSpPr/>
            <p:nvPr/>
          </p:nvSpPr>
          <p:spPr>
            <a:xfrm>
              <a:off x="861134" y="1837678"/>
              <a:ext cx="11070454" cy="1144569"/>
            </a:xfrm>
            <a:custGeom>
              <a:avLst/>
              <a:gdLst>
                <a:gd name="connsiteX0" fmla="*/ 0 w 11816178"/>
                <a:gd name="connsiteY0" fmla="*/ 7798 h 1321043"/>
                <a:gd name="connsiteX1" fmla="*/ 745724 w 11816178"/>
                <a:gd name="connsiteY1" fmla="*/ 176474 h 1321043"/>
                <a:gd name="connsiteX2" fmla="*/ 2308194 w 11816178"/>
                <a:gd name="connsiteY2" fmla="*/ 1197406 h 1321043"/>
                <a:gd name="connsiteX3" fmla="*/ 3950563 w 11816178"/>
                <a:gd name="connsiteY3" fmla="*/ 1312815 h 1321043"/>
                <a:gd name="connsiteX4" fmla="*/ 5415378 w 11816178"/>
                <a:gd name="connsiteY4" fmla="*/ 1295060 h 1321043"/>
                <a:gd name="connsiteX5" fmla="*/ 6178858 w 11816178"/>
                <a:gd name="connsiteY5" fmla="*/ 1161895 h 1321043"/>
                <a:gd name="connsiteX6" fmla="*/ 8433786 w 11816178"/>
                <a:gd name="connsiteY6" fmla="*/ 1241794 h 1321043"/>
                <a:gd name="connsiteX7" fmla="*/ 9561250 w 11816178"/>
                <a:gd name="connsiteY7" fmla="*/ 1002097 h 1321043"/>
                <a:gd name="connsiteX8" fmla="*/ 11008310 w 11816178"/>
                <a:gd name="connsiteY8" fmla="*/ 629235 h 1321043"/>
                <a:gd name="connsiteX9" fmla="*/ 11816178 w 11816178"/>
                <a:gd name="connsiteY9" fmla="*/ 629235 h 1321043"/>
                <a:gd name="connsiteX0" fmla="*/ 0 w 11070454"/>
                <a:gd name="connsiteY0" fmla="*/ 0 h 1144569"/>
                <a:gd name="connsiteX1" fmla="*/ 1562470 w 11070454"/>
                <a:gd name="connsiteY1" fmla="*/ 1020932 h 1144569"/>
                <a:gd name="connsiteX2" fmla="*/ 3204839 w 11070454"/>
                <a:gd name="connsiteY2" fmla="*/ 1136341 h 1144569"/>
                <a:gd name="connsiteX3" fmla="*/ 4669654 w 11070454"/>
                <a:gd name="connsiteY3" fmla="*/ 1118586 h 1144569"/>
                <a:gd name="connsiteX4" fmla="*/ 5433134 w 11070454"/>
                <a:gd name="connsiteY4" fmla="*/ 985421 h 1144569"/>
                <a:gd name="connsiteX5" fmla="*/ 7688062 w 11070454"/>
                <a:gd name="connsiteY5" fmla="*/ 1065320 h 1144569"/>
                <a:gd name="connsiteX6" fmla="*/ 8815526 w 11070454"/>
                <a:gd name="connsiteY6" fmla="*/ 825623 h 1144569"/>
                <a:gd name="connsiteX7" fmla="*/ 10262586 w 11070454"/>
                <a:gd name="connsiteY7" fmla="*/ 452761 h 1144569"/>
                <a:gd name="connsiteX8" fmla="*/ 11070454 w 11070454"/>
                <a:gd name="connsiteY8" fmla="*/ 452761 h 1144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070454" h="1144569">
                  <a:moveTo>
                    <a:pt x="0" y="0"/>
                  </a:moveTo>
                  <a:cubicBezTo>
                    <a:pt x="384699" y="198268"/>
                    <a:pt x="1028330" y="831542"/>
                    <a:pt x="1562470" y="1020932"/>
                  </a:cubicBezTo>
                  <a:cubicBezTo>
                    <a:pt x="2096610" y="1210322"/>
                    <a:pt x="2686975" y="1120065"/>
                    <a:pt x="3204839" y="1136341"/>
                  </a:cubicBezTo>
                  <a:cubicBezTo>
                    <a:pt x="3722703" y="1152617"/>
                    <a:pt x="4298272" y="1143739"/>
                    <a:pt x="4669654" y="1118586"/>
                  </a:cubicBezTo>
                  <a:cubicBezTo>
                    <a:pt x="5041036" y="1093433"/>
                    <a:pt x="4930066" y="994299"/>
                    <a:pt x="5433134" y="985421"/>
                  </a:cubicBezTo>
                  <a:cubicBezTo>
                    <a:pt x="5936202" y="976543"/>
                    <a:pt x="7124330" y="1091953"/>
                    <a:pt x="7688062" y="1065320"/>
                  </a:cubicBezTo>
                  <a:cubicBezTo>
                    <a:pt x="8251794" y="1038687"/>
                    <a:pt x="8386439" y="927716"/>
                    <a:pt x="8815526" y="825623"/>
                  </a:cubicBezTo>
                  <a:cubicBezTo>
                    <a:pt x="9244613" y="723530"/>
                    <a:pt x="9886765" y="514905"/>
                    <a:pt x="10262586" y="452761"/>
                  </a:cubicBezTo>
                  <a:cubicBezTo>
                    <a:pt x="10638407" y="390617"/>
                    <a:pt x="10854430" y="421689"/>
                    <a:pt x="11070454" y="452761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Arrow Connector 7"/>
            <p:cNvCxnSpPr/>
            <p:nvPr/>
          </p:nvCxnSpPr>
          <p:spPr>
            <a:xfrm>
              <a:off x="3133817" y="1112320"/>
              <a:ext cx="7686583" cy="23348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>
              <a:off x="3133817" y="1112320"/>
              <a:ext cx="3038383" cy="1687917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lg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/>
            <p:nvPr/>
          </p:nvCxnSpPr>
          <p:spPr>
            <a:xfrm flipV="1">
              <a:off x="6172200" y="1358283"/>
              <a:ext cx="4648200" cy="1449197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 flipH="1">
              <a:off x="1959975" y="1105077"/>
              <a:ext cx="1173843" cy="1485723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lgDash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 flipV="1">
              <a:off x="1959976" y="1345804"/>
              <a:ext cx="8860424" cy="1252239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lgDash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522"/>
            <a:stretch/>
          </p:blipFill>
          <p:spPr>
            <a:xfrm>
              <a:off x="10820396" y="927659"/>
              <a:ext cx="908436" cy="1449338"/>
            </a:xfrm>
            <a:prstGeom prst="rect">
              <a:avLst/>
            </a:prstGeom>
          </p:spPr>
        </p:pic>
      </p:grpSp>
      <p:pic>
        <p:nvPicPr>
          <p:cNvPr id="17" name="Picture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0168" y="2393690"/>
            <a:ext cx="4874401" cy="3895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420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Convolution - </a:t>
            </a:r>
            <a:r>
              <a:rPr lang="en-US" dirty="0"/>
              <a:t>Single </a:t>
            </a:r>
            <a:r>
              <a:rPr lang="en-US" dirty="0" smtClean="0"/>
              <a:t>Convolution</a:t>
            </a:r>
            <a:r>
              <a:rPr lang="en-US" dirty="0"/>
              <a:t> Block Diagram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Time domain</a:t>
            </a:r>
            <a:endParaRPr lang="en-US" dirty="0"/>
          </a:p>
        </p:txBody>
      </p:sp>
      <p:sp>
        <p:nvSpPr>
          <p:cNvPr id="22" name="Content Placeholder 21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Frequency domain</a:t>
            </a:r>
            <a:endParaRPr lang="en-US" dirty="0"/>
          </a:p>
        </p:txBody>
      </p:sp>
      <p:grpSp>
        <p:nvGrpSpPr>
          <p:cNvPr id="85" name="Group 84"/>
          <p:cNvGrpSpPr/>
          <p:nvPr/>
        </p:nvGrpSpPr>
        <p:grpSpPr>
          <a:xfrm>
            <a:off x="1662470" y="3075369"/>
            <a:ext cx="2554942" cy="1987066"/>
            <a:chOff x="2282295" y="3141138"/>
            <a:chExt cx="2293411" cy="1681482"/>
          </a:xfrm>
        </p:grpSpPr>
        <p:sp>
          <p:nvSpPr>
            <p:cNvPr id="61" name="Rectangle 60"/>
            <p:cNvSpPr/>
            <p:nvPr/>
          </p:nvSpPr>
          <p:spPr>
            <a:xfrm>
              <a:off x="2888407" y="3616052"/>
              <a:ext cx="1073075" cy="76648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Time-domain Convolution</a:t>
              </a:r>
              <a:endParaRPr lang="en-US" sz="13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8" name="Picture 7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85715" y="3141138"/>
              <a:ext cx="69486" cy="117512"/>
            </a:xfrm>
            <a:prstGeom prst="rect">
              <a:avLst/>
            </a:prstGeom>
          </p:spPr>
        </p:pic>
        <p:cxnSp>
          <p:nvCxnSpPr>
            <p:cNvPr id="63" name="Elbow Connector 62"/>
            <p:cNvCxnSpPr>
              <a:endCxn id="61" idx="0"/>
            </p:cNvCxnSpPr>
            <p:nvPr/>
          </p:nvCxnSpPr>
          <p:spPr>
            <a:xfrm>
              <a:off x="2428497" y="3183472"/>
              <a:ext cx="996447" cy="432580"/>
            </a:xfrm>
            <a:prstGeom prst="bentConnector2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Elbow Connector 63"/>
            <p:cNvCxnSpPr>
              <a:endCxn id="61" idx="2"/>
            </p:cNvCxnSpPr>
            <p:nvPr/>
          </p:nvCxnSpPr>
          <p:spPr>
            <a:xfrm flipV="1">
              <a:off x="2428497" y="4382534"/>
              <a:ext cx="996447" cy="435046"/>
            </a:xfrm>
            <a:prstGeom prst="bentConnector2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/>
            <p:cNvCxnSpPr/>
            <p:nvPr/>
          </p:nvCxnSpPr>
          <p:spPr>
            <a:xfrm flipV="1">
              <a:off x="3961482" y="3998712"/>
              <a:ext cx="461485" cy="58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6" name="Picture 65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79652" y="3947619"/>
              <a:ext cx="96054" cy="109338"/>
            </a:xfrm>
            <a:prstGeom prst="rect">
              <a:avLst/>
            </a:prstGeom>
          </p:spPr>
        </p:pic>
        <p:sp>
          <p:nvSpPr>
            <p:cNvPr id="67" name="Rectangle 66"/>
            <p:cNvSpPr/>
            <p:nvPr/>
          </p:nvSpPr>
          <p:spPr>
            <a:xfrm>
              <a:off x="2888407" y="3615471"/>
              <a:ext cx="1073075" cy="76648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Time-domain Convolution</a:t>
              </a:r>
              <a:endParaRPr lang="en-US" sz="13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14" name="Picture 13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82295" y="4744959"/>
              <a:ext cx="75617" cy="77661"/>
            </a:xfrm>
            <a:prstGeom prst="rect">
              <a:avLst/>
            </a:prstGeom>
          </p:spPr>
        </p:pic>
      </p:grpSp>
      <p:grpSp>
        <p:nvGrpSpPr>
          <p:cNvPr id="88" name="Group 87"/>
          <p:cNvGrpSpPr/>
          <p:nvPr/>
        </p:nvGrpSpPr>
        <p:grpSpPr>
          <a:xfrm>
            <a:off x="5253193" y="2579658"/>
            <a:ext cx="7019614" cy="2838108"/>
            <a:chOff x="5612468" y="2797889"/>
            <a:chExt cx="6301064" cy="2401645"/>
          </a:xfrm>
        </p:grpSpPr>
        <p:sp>
          <p:nvSpPr>
            <p:cNvPr id="70" name="Rectangle 69"/>
            <p:cNvSpPr/>
            <p:nvPr/>
          </p:nvSpPr>
          <p:spPr>
            <a:xfrm>
              <a:off x="6233705" y="2797889"/>
              <a:ext cx="766482" cy="76648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FFT</a:t>
              </a:r>
              <a:endParaRPr lang="en-US" sz="13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1" name="Rectangle 70"/>
            <p:cNvSpPr/>
            <p:nvPr/>
          </p:nvSpPr>
          <p:spPr>
            <a:xfrm>
              <a:off x="6233705" y="4433052"/>
              <a:ext cx="766482" cy="76648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FFT</a:t>
              </a:r>
              <a:endParaRPr lang="en-US" sz="13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87" name="Picture 86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12469" y="4758048"/>
              <a:ext cx="75617" cy="77661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12468" y="3142301"/>
              <a:ext cx="69486" cy="117513"/>
            </a:xfrm>
            <a:prstGeom prst="rect">
              <a:avLst/>
            </a:prstGeom>
          </p:spPr>
        </p:pic>
        <p:cxnSp>
          <p:nvCxnSpPr>
            <p:cNvPr id="74" name="Straight Arrow Connector 73"/>
            <p:cNvCxnSpPr/>
            <p:nvPr/>
          </p:nvCxnSpPr>
          <p:spPr>
            <a:xfrm>
              <a:off x="5773816" y="3181130"/>
              <a:ext cx="458899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/>
            <p:cNvCxnSpPr/>
            <p:nvPr/>
          </p:nvCxnSpPr>
          <p:spPr>
            <a:xfrm>
              <a:off x="5773816" y="4816293"/>
              <a:ext cx="458899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Elbow Connector 75"/>
            <p:cNvCxnSpPr>
              <a:stCxn id="70" idx="3"/>
              <a:endCxn id="78" idx="0"/>
            </p:cNvCxnSpPr>
            <p:nvPr/>
          </p:nvCxnSpPr>
          <p:spPr>
            <a:xfrm>
              <a:off x="7000188" y="3181130"/>
              <a:ext cx="996426" cy="436084"/>
            </a:xfrm>
            <a:prstGeom prst="bentConnector2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Elbow Connector 76"/>
            <p:cNvCxnSpPr>
              <a:stCxn id="71" idx="3"/>
              <a:endCxn id="78" idx="2"/>
            </p:cNvCxnSpPr>
            <p:nvPr/>
          </p:nvCxnSpPr>
          <p:spPr>
            <a:xfrm flipV="1">
              <a:off x="7000188" y="4383697"/>
              <a:ext cx="996426" cy="432596"/>
            </a:xfrm>
            <a:prstGeom prst="bentConnector2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Rectangle 77"/>
            <p:cNvSpPr/>
            <p:nvPr/>
          </p:nvSpPr>
          <p:spPr>
            <a:xfrm>
              <a:off x="7460076" y="3617214"/>
              <a:ext cx="1073075" cy="76648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Complex</a:t>
              </a:r>
            </a:p>
            <a:p>
              <a:pPr algn="ctr"/>
              <a:r>
                <a:rPr lang="en-US" sz="13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Multiplication</a:t>
              </a:r>
              <a:endParaRPr lang="en-US" sz="13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9" name="Rectangle 78"/>
            <p:cNvSpPr/>
            <p:nvPr/>
          </p:nvSpPr>
          <p:spPr>
            <a:xfrm>
              <a:off x="8994636" y="3617214"/>
              <a:ext cx="766482" cy="76648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IFFT</a:t>
              </a:r>
              <a:endParaRPr lang="en-US" sz="13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80" name="Straight Arrow Connector 79"/>
            <p:cNvCxnSpPr>
              <a:stCxn id="78" idx="3"/>
              <a:endCxn id="79" idx="1"/>
            </p:cNvCxnSpPr>
            <p:nvPr/>
          </p:nvCxnSpPr>
          <p:spPr>
            <a:xfrm>
              <a:off x="8533151" y="4000456"/>
              <a:ext cx="461485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Rectangle 80"/>
            <p:cNvSpPr/>
            <p:nvPr/>
          </p:nvSpPr>
          <p:spPr>
            <a:xfrm>
              <a:off x="10222603" y="3616633"/>
              <a:ext cx="1073075" cy="76648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Scalar Multiplication</a:t>
              </a:r>
              <a:endParaRPr lang="en-US" sz="13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82" name="Straight Arrow Connector 81"/>
            <p:cNvCxnSpPr>
              <a:stCxn id="79" idx="3"/>
              <a:endCxn id="81" idx="1"/>
            </p:cNvCxnSpPr>
            <p:nvPr/>
          </p:nvCxnSpPr>
          <p:spPr>
            <a:xfrm flipV="1">
              <a:off x="9761118" y="3999874"/>
              <a:ext cx="461485" cy="58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/>
            <p:cNvCxnSpPr/>
            <p:nvPr/>
          </p:nvCxnSpPr>
          <p:spPr>
            <a:xfrm flipV="1">
              <a:off x="11295679" y="3999874"/>
              <a:ext cx="461485" cy="58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4" name="Picture 83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17478" y="3948769"/>
              <a:ext cx="96054" cy="1093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04975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Batch Convolution </a:t>
            </a:r>
            <a:r>
              <a:rPr lang="en-US" dirty="0"/>
              <a:t>- Flops vs. GPU Execution Time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859" y="2397439"/>
            <a:ext cx="4877869" cy="3899860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3504406" y="1681163"/>
            <a:ext cx="5183188" cy="393651"/>
            <a:chOff x="6324600" y="1833563"/>
            <a:chExt cx="5183188" cy="393651"/>
          </a:xfrm>
        </p:grpSpPr>
        <p:sp>
          <p:nvSpPr>
            <p:cNvPr id="15" name="Text Placeholder 13"/>
            <p:cNvSpPr txBox="1">
              <a:spLocks/>
            </p:cNvSpPr>
            <p:nvPr/>
          </p:nvSpPr>
          <p:spPr>
            <a:xfrm>
              <a:off x="6324600" y="1833563"/>
              <a:ext cx="5183188" cy="393651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92500" lnSpcReduction="20000"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800" b="0" dirty="0" smtClean="0"/>
                <a:t>           tap detection filter</a:t>
              </a:r>
              <a:endParaRPr lang="en-US" sz="2800" dirty="0"/>
            </a:p>
          </p:txBody>
        </p:sp>
        <p:pic>
          <p:nvPicPr>
            <p:cNvPr id="16" name="Picture 15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10400" y="1875881"/>
              <a:ext cx="1038933" cy="249600"/>
            </a:xfrm>
            <a:prstGeom prst="rect">
              <a:avLst/>
            </a:prstGeom>
          </p:spPr>
        </p:pic>
      </p:grpSp>
      <p:pic>
        <p:nvPicPr>
          <p:cNvPr id="21" name="Picture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746" y="2397439"/>
            <a:ext cx="4877869" cy="3899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132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Batch </a:t>
            </a:r>
            <a:r>
              <a:rPr lang="en-US" dirty="0" smtClean="0"/>
              <a:t>Convolution - Flops vs. GPU </a:t>
            </a:r>
            <a:r>
              <a:rPr lang="en-US" dirty="0"/>
              <a:t>Execution </a:t>
            </a:r>
            <a:r>
              <a:rPr lang="en-US" dirty="0" smtClean="0"/>
              <a:t>Time</a:t>
            </a:r>
            <a:endParaRPr lang="en-US" dirty="0"/>
          </a:p>
        </p:txBody>
      </p:sp>
      <p:sp>
        <p:nvSpPr>
          <p:cNvPr id="16" name="Content Placeholder 1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Content Placeholder 18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746" y="2397439"/>
            <a:ext cx="4877869" cy="3899860"/>
          </a:xfrm>
          <a:prstGeom prst="rect">
            <a:avLst/>
          </a:prstGeom>
        </p:spPr>
      </p:pic>
      <p:grpSp>
        <p:nvGrpSpPr>
          <p:cNvPr id="64" name="Group 63"/>
          <p:cNvGrpSpPr/>
          <p:nvPr/>
        </p:nvGrpSpPr>
        <p:grpSpPr>
          <a:xfrm>
            <a:off x="3517107" y="1681163"/>
            <a:ext cx="5157787" cy="393651"/>
            <a:chOff x="992188" y="1833563"/>
            <a:chExt cx="5157787" cy="393651"/>
          </a:xfrm>
        </p:grpSpPr>
        <p:sp>
          <p:nvSpPr>
            <p:cNvPr id="65" name="Text Placeholder 10"/>
            <p:cNvSpPr txBox="1">
              <a:spLocks/>
            </p:cNvSpPr>
            <p:nvPr/>
          </p:nvSpPr>
          <p:spPr>
            <a:xfrm>
              <a:off x="992188" y="1833563"/>
              <a:ext cx="5157787" cy="393651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92500" lnSpcReduction="20000"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800" b="0" dirty="0" smtClean="0"/>
                <a:t>              tap equalizer filter</a:t>
              </a:r>
              <a:endParaRPr lang="en-US" sz="2800" b="0" dirty="0"/>
            </a:p>
          </p:txBody>
        </p:sp>
        <p:pic>
          <p:nvPicPr>
            <p:cNvPr id="66" name="Picture 65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00200" y="1875881"/>
              <a:ext cx="1216000" cy="249600"/>
            </a:xfrm>
            <a:prstGeom prst="rect">
              <a:avLst/>
            </a:prstGeom>
          </p:spPr>
        </p:pic>
      </p:grpSp>
      <p:pic>
        <p:nvPicPr>
          <p:cNvPr id="67" name="Picture 6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859" y="2397439"/>
            <a:ext cx="4877869" cy="3899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101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- PAQ Signal Processing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018257" y="3117037"/>
            <a:ext cx="10155487" cy="1839410"/>
            <a:chOff x="-1388872" y="2351590"/>
            <a:chExt cx="14369847" cy="2602735"/>
          </a:xfrm>
        </p:grpSpPr>
        <p:sp>
          <p:nvSpPr>
            <p:cNvPr id="5" name="Rectangle 4"/>
            <p:cNvSpPr/>
            <p:nvPr/>
          </p:nvSpPr>
          <p:spPr>
            <a:xfrm>
              <a:off x="-169672" y="2362199"/>
              <a:ext cx="1143000" cy="1143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Preamble</a:t>
              </a:r>
            </a:p>
            <a:p>
              <a:pPr algn="ctr"/>
              <a:r>
                <a:rPr lang="en-US" sz="12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Detector</a:t>
              </a:r>
              <a:endParaRPr 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6" name="Picture 5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8165" y="2671408"/>
              <a:ext cx="214857" cy="185905"/>
            </a:xfrm>
            <a:prstGeom prst="rect">
              <a:avLst/>
            </a:prstGeom>
          </p:spPr>
        </p:pic>
        <p:sp>
          <p:nvSpPr>
            <p:cNvPr id="7" name="Flowchart: Summing Junction 6"/>
            <p:cNvSpPr/>
            <p:nvPr/>
          </p:nvSpPr>
          <p:spPr>
            <a:xfrm>
              <a:off x="2426899" y="2667000"/>
              <a:ext cx="533400" cy="533400"/>
            </a:xfrm>
            <a:prstGeom prst="flowChartSummingJunction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8" name="Straight Arrow Connector 7"/>
            <p:cNvCxnSpPr>
              <a:stCxn id="5" idx="3"/>
              <a:endCxn id="7" idx="2"/>
            </p:cNvCxnSpPr>
            <p:nvPr/>
          </p:nvCxnSpPr>
          <p:spPr>
            <a:xfrm>
              <a:off x="973328" y="2933699"/>
              <a:ext cx="1453571" cy="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Elbow Connector 8"/>
            <p:cNvCxnSpPr>
              <a:stCxn id="5" idx="3"/>
              <a:endCxn id="20" idx="1"/>
            </p:cNvCxnSpPr>
            <p:nvPr/>
          </p:nvCxnSpPr>
          <p:spPr>
            <a:xfrm>
              <a:off x="973328" y="2933699"/>
              <a:ext cx="301141" cy="1449126"/>
            </a:xfrm>
            <a:prstGeom prst="bentConnector3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Elbow Connector 9"/>
            <p:cNvCxnSpPr>
              <a:stCxn id="20" idx="3"/>
              <a:endCxn id="7" idx="4"/>
            </p:cNvCxnSpPr>
            <p:nvPr/>
          </p:nvCxnSpPr>
          <p:spPr>
            <a:xfrm flipV="1">
              <a:off x="2417469" y="3200400"/>
              <a:ext cx="276130" cy="1182425"/>
            </a:xfrm>
            <a:prstGeom prst="bentConnector2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" name="Picture 10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8018" y="4447522"/>
              <a:ext cx="612571" cy="217904"/>
            </a:xfrm>
            <a:prstGeom prst="rect">
              <a:avLst/>
            </a:prstGeom>
          </p:spPr>
        </p:pic>
        <p:cxnSp>
          <p:nvCxnSpPr>
            <p:cNvPr id="12" name="Straight Arrow Connector 11"/>
            <p:cNvCxnSpPr>
              <a:stCxn id="7" idx="6"/>
              <a:endCxn id="23" idx="1"/>
            </p:cNvCxnSpPr>
            <p:nvPr/>
          </p:nvCxnSpPr>
          <p:spPr>
            <a:xfrm>
              <a:off x="2960299" y="2933700"/>
              <a:ext cx="1536594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" name="Picture 12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03548" y="2667000"/>
              <a:ext cx="103619" cy="175238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388872" y="2807983"/>
              <a:ext cx="440380" cy="251429"/>
            </a:xfrm>
            <a:prstGeom prst="rect">
              <a:avLst/>
            </a:prstGeom>
          </p:spPr>
        </p:pic>
        <p:cxnSp>
          <p:nvCxnSpPr>
            <p:cNvPr id="15" name="Straight Arrow Connector 14"/>
            <p:cNvCxnSpPr/>
            <p:nvPr/>
          </p:nvCxnSpPr>
          <p:spPr>
            <a:xfrm>
              <a:off x="-855472" y="2933699"/>
              <a:ext cx="68580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15"/>
            <p:cNvSpPr/>
            <p:nvPr/>
          </p:nvSpPr>
          <p:spPr>
            <a:xfrm>
              <a:off x="3345803" y="3810000"/>
              <a:ext cx="1143000" cy="1143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491340" y="4196834"/>
              <a:ext cx="845103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2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Estimators</a:t>
              </a:r>
              <a:endParaRPr 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18" name="Picture 17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55598" y="4326208"/>
              <a:ext cx="274286" cy="274285"/>
            </a:xfrm>
            <a:prstGeom prst="rect">
              <a:avLst/>
            </a:prstGeom>
          </p:spPr>
        </p:pic>
        <p:cxnSp>
          <p:nvCxnSpPr>
            <p:cNvPr id="19" name="Elbow Connector 18"/>
            <p:cNvCxnSpPr>
              <a:stCxn id="7" idx="6"/>
              <a:endCxn id="16" idx="1"/>
            </p:cNvCxnSpPr>
            <p:nvPr/>
          </p:nvCxnSpPr>
          <p:spPr>
            <a:xfrm>
              <a:off x="2960299" y="2933700"/>
              <a:ext cx="385504" cy="1447800"/>
            </a:xfrm>
            <a:prstGeom prst="bentConnector3">
              <a:avLst>
                <a:gd name="adj1" fmla="val 50000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ectangle 19"/>
            <p:cNvSpPr/>
            <p:nvPr/>
          </p:nvSpPr>
          <p:spPr>
            <a:xfrm>
              <a:off x="1274469" y="3811325"/>
              <a:ext cx="1143000" cy="1143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436372" y="3925623"/>
              <a:ext cx="835486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20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Frequency</a:t>
              </a:r>
            </a:p>
            <a:p>
              <a:pPr algn="ctr"/>
              <a:r>
                <a:rPr lang="en-US" sz="120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Offset</a:t>
              </a:r>
            </a:p>
            <a:p>
              <a:pPr algn="ctr"/>
              <a:r>
                <a:rPr lang="en-US" sz="120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Estimator</a:t>
              </a:r>
              <a:endParaRPr 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22" name="Picture 21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67890" y="3810000"/>
              <a:ext cx="146286" cy="242285"/>
            </a:xfrm>
            <a:prstGeom prst="rect">
              <a:avLst/>
            </a:prstGeom>
          </p:spPr>
        </p:pic>
        <p:sp>
          <p:nvSpPr>
            <p:cNvPr id="23" name="Rectangle 22"/>
            <p:cNvSpPr/>
            <p:nvPr/>
          </p:nvSpPr>
          <p:spPr>
            <a:xfrm>
              <a:off x="4496893" y="2362200"/>
              <a:ext cx="1143000" cy="1143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Equalize</a:t>
              </a: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6310100" y="2362200"/>
              <a:ext cx="1143000" cy="1143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Detection</a:t>
              </a:r>
            </a:p>
            <a:p>
              <a:pPr algn="ctr"/>
              <a:r>
                <a:rPr lang="en-US" sz="12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Filter</a:t>
              </a:r>
              <a:endParaRPr 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8138900" y="2705100"/>
              <a:ext cx="457200" cy="4572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endParaRPr 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6" name="Straight Arrow Connector 25"/>
            <p:cNvCxnSpPr/>
            <p:nvPr/>
          </p:nvCxnSpPr>
          <p:spPr>
            <a:xfrm>
              <a:off x="8291300" y="2846244"/>
              <a:ext cx="0" cy="19889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>
              <a:stCxn id="23" idx="3"/>
              <a:endCxn id="24" idx="1"/>
            </p:cNvCxnSpPr>
            <p:nvPr/>
          </p:nvCxnSpPr>
          <p:spPr>
            <a:xfrm>
              <a:off x="5639893" y="2933700"/>
              <a:ext cx="670207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>
              <a:stCxn id="24" idx="3"/>
              <a:endCxn id="25" idx="1"/>
            </p:cNvCxnSpPr>
            <p:nvPr/>
          </p:nvCxnSpPr>
          <p:spPr>
            <a:xfrm>
              <a:off x="7453100" y="2933700"/>
              <a:ext cx="68580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>
              <a:stCxn id="25" idx="3"/>
            </p:cNvCxnSpPr>
            <p:nvPr/>
          </p:nvCxnSpPr>
          <p:spPr>
            <a:xfrm>
              <a:off x="8596100" y="2933700"/>
              <a:ext cx="68580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0" name="Picture 29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37737" y="2796163"/>
              <a:ext cx="143238" cy="243809"/>
            </a:xfrm>
            <a:prstGeom prst="rect">
              <a:avLst/>
            </a:prstGeom>
          </p:spPr>
        </p:pic>
        <p:pic>
          <p:nvPicPr>
            <p:cNvPr id="31" name="Picture 30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26996" y="2351590"/>
              <a:ext cx="96000" cy="181333"/>
            </a:xfrm>
            <a:prstGeom prst="rect">
              <a:avLst/>
            </a:prstGeom>
          </p:spPr>
        </p:pic>
        <p:pic>
          <p:nvPicPr>
            <p:cNvPr id="32" name="Picture 31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23884" y="2369875"/>
              <a:ext cx="143238" cy="163048"/>
            </a:xfrm>
            <a:prstGeom prst="rect">
              <a:avLst/>
            </a:prstGeom>
          </p:spPr>
        </p:pic>
        <p:pic>
          <p:nvPicPr>
            <p:cNvPr id="33" name="Picture 32"/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09981" y="3810000"/>
              <a:ext cx="143238" cy="175238"/>
            </a:xfrm>
            <a:prstGeom prst="rect">
              <a:avLst/>
            </a:prstGeom>
          </p:spPr>
        </p:pic>
        <p:cxnSp>
          <p:nvCxnSpPr>
            <p:cNvPr id="34" name="Straight Arrow Connector 33"/>
            <p:cNvCxnSpPr/>
            <p:nvPr/>
          </p:nvCxnSpPr>
          <p:spPr>
            <a:xfrm flipV="1">
              <a:off x="6881600" y="3505200"/>
              <a:ext cx="0" cy="28197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Rectangle 34"/>
            <p:cNvSpPr/>
            <p:nvPr/>
          </p:nvSpPr>
          <p:spPr>
            <a:xfrm>
              <a:off x="4158869" y="3886200"/>
              <a:ext cx="329934" cy="4572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4158869" y="4419599"/>
              <a:ext cx="329934" cy="4572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4637694" y="3048000"/>
              <a:ext cx="329934" cy="4572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5170124" y="3048000"/>
              <a:ext cx="329934" cy="4572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39" name="Elbow Connector 38"/>
            <p:cNvCxnSpPr>
              <a:stCxn id="35" idx="3"/>
              <a:endCxn id="37" idx="2"/>
            </p:cNvCxnSpPr>
            <p:nvPr/>
          </p:nvCxnSpPr>
          <p:spPr>
            <a:xfrm flipV="1">
              <a:off x="4488803" y="3505200"/>
              <a:ext cx="313858" cy="609600"/>
            </a:xfrm>
            <a:prstGeom prst="bentConnector2">
              <a:avLst/>
            </a:prstGeom>
            <a:ln w="127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Elbow Connector 39"/>
            <p:cNvCxnSpPr>
              <a:stCxn id="36" idx="3"/>
              <a:endCxn id="38" idx="2"/>
            </p:cNvCxnSpPr>
            <p:nvPr/>
          </p:nvCxnSpPr>
          <p:spPr>
            <a:xfrm flipV="1">
              <a:off x="4488803" y="3505200"/>
              <a:ext cx="846288" cy="1142999"/>
            </a:xfrm>
            <a:prstGeom prst="bentConnector2">
              <a:avLst/>
            </a:prstGeom>
            <a:ln w="127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Elbow Connector 40"/>
            <p:cNvCxnSpPr>
              <a:stCxn id="44" idx="4"/>
            </p:cNvCxnSpPr>
            <p:nvPr/>
          </p:nvCxnSpPr>
          <p:spPr>
            <a:xfrm rot="16200000" flipH="1">
              <a:off x="9128055" y="3616023"/>
              <a:ext cx="1125809" cy="294561"/>
            </a:xfrm>
            <a:prstGeom prst="bentConnector2">
              <a:avLst/>
            </a:prstGeom>
            <a:ln w="127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Elbow Connector 41"/>
            <p:cNvCxnSpPr>
              <a:stCxn id="43" idx="3"/>
              <a:endCxn id="45" idx="3"/>
            </p:cNvCxnSpPr>
            <p:nvPr/>
          </p:nvCxnSpPr>
          <p:spPr>
            <a:xfrm flipV="1">
              <a:off x="10953379" y="2933699"/>
              <a:ext cx="1156310" cy="1447801"/>
            </a:xfrm>
            <a:prstGeom prst="bentConnector3">
              <a:avLst>
                <a:gd name="adj1" fmla="val 119770"/>
              </a:avLst>
            </a:prstGeom>
            <a:ln w="127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Rectangle 42"/>
            <p:cNvSpPr/>
            <p:nvPr/>
          </p:nvSpPr>
          <p:spPr>
            <a:xfrm>
              <a:off x="9810379" y="3810000"/>
              <a:ext cx="1143000" cy="1143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PLL</a:t>
              </a:r>
              <a:endParaRPr 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4" name="Flowchart: Summing Junction 43"/>
            <p:cNvSpPr/>
            <p:nvPr/>
          </p:nvSpPr>
          <p:spPr>
            <a:xfrm>
              <a:off x="9276979" y="2667000"/>
              <a:ext cx="533400" cy="533400"/>
            </a:xfrm>
            <a:prstGeom prst="flowChartSummingJunction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10966689" y="2362199"/>
              <a:ext cx="1143000" cy="1143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46" name="Straight Arrow Connector 45"/>
            <p:cNvCxnSpPr/>
            <p:nvPr/>
          </p:nvCxnSpPr>
          <p:spPr>
            <a:xfrm>
              <a:off x="12109689" y="2933697"/>
              <a:ext cx="684323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7" name="Picture 46"/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2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59378" y="2615607"/>
              <a:ext cx="431238" cy="251429"/>
            </a:xfrm>
            <a:prstGeom prst="rect">
              <a:avLst/>
            </a:prstGeom>
            <a:ln w="12700">
              <a:noFill/>
            </a:ln>
          </p:spPr>
        </p:pic>
        <p:cxnSp>
          <p:nvCxnSpPr>
            <p:cNvPr id="48" name="Straight Connector 47"/>
            <p:cNvCxnSpPr/>
            <p:nvPr/>
          </p:nvCxnSpPr>
          <p:spPr>
            <a:xfrm>
              <a:off x="11201232" y="2926730"/>
              <a:ext cx="673915" cy="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>
              <a:off x="11538189" y="2694933"/>
              <a:ext cx="0" cy="46359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 rot="10800000" flipH="1">
              <a:off x="11536552" y="2701383"/>
              <a:ext cx="310196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 flipH="1">
              <a:off x="11229630" y="3152078"/>
              <a:ext cx="310196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 rot="10800000">
              <a:off x="11538189" y="2694933"/>
              <a:ext cx="0" cy="46359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 rot="16200000">
              <a:off x="11201232" y="2926730"/>
              <a:ext cx="673915" cy="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4" name="Picture 53"/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2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69531" y="2615607"/>
              <a:ext cx="452571" cy="251429"/>
            </a:xfrm>
            <a:prstGeom prst="rect">
              <a:avLst/>
            </a:prstGeom>
            <a:ln w="12700">
              <a:noFill/>
            </a:ln>
          </p:spPr>
        </p:pic>
        <p:pic>
          <p:nvPicPr>
            <p:cNvPr id="55" name="Picture 54"/>
            <p:cNvPicPr>
              <a:picLocks noChangeAspect="1"/>
            </p:cNvPicPr>
            <p:nvPr>
              <p:custDataLst>
                <p:tags r:id="rId13"/>
              </p:custDataLst>
            </p:nvPr>
          </p:nvPicPr>
          <p:blipFill>
            <a:blip r:embed="rId3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47871" y="2611864"/>
              <a:ext cx="438857" cy="251429"/>
            </a:xfrm>
            <a:prstGeom prst="rect">
              <a:avLst/>
            </a:prstGeom>
            <a:ln w="12700">
              <a:noFill/>
            </a:ln>
          </p:spPr>
        </p:pic>
        <p:pic>
          <p:nvPicPr>
            <p:cNvPr id="56" name="Picture 55"/>
            <p:cNvPicPr>
              <a:picLocks noChangeAspect="1"/>
            </p:cNvPicPr>
            <p:nvPr>
              <p:custDataLst>
                <p:tags r:id="rId14"/>
              </p:custDataLst>
            </p:nvPr>
          </p:nvPicPr>
          <p:blipFill>
            <a:blip r:embed="rId3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20593" y="2634391"/>
              <a:ext cx="438857" cy="251429"/>
            </a:xfrm>
            <a:prstGeom prst="rect">
              <a:avLst/>
            </a:prstGeom>
            <a:ln w="12700">
              <a:noFill/>
            </a:ln>
          </p:spPr>
        </p:pic>
        <p:cxnSp>
          <p:nvCxnSpPr>
            <p:cNvPr id="57" name="Straight Arrow Connector 56"/>
            <p:cNvCxnSpPr>
              <a:stCxn id="44" idx="6"/>
              <a:endCxn id="45" idx="1"/>
            </p:cNvCxnSpPr>
            <p:nvPr/>
          </p:nvCxnSpPr>
          <p:spPr>
            <a:xfrm flipV="1">
              <a:off x="9810379" y="2933699"/>
              <a:ext cx="1156310" cy="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Elbow Connector 57"/>
            <p:cNvCxnSpPr>
              <a:stCxn id="44" idx="6"/>
              <a:endCxn id="43" idx="0"/>
            </p:cNvCxnSpPr>
            <p:nvPr/>
          </p:nvCxnSpPr>
          <p:spPr>
            <a:xfrm>
              <a:off x="9810379" y="2933700"/>
              <a:ext cx="571500" cy="876300"/>
            </a:xfrm>
            <a:prstGeom prst="bentConnector2">
              <a:avLst/>
            </a:prstGeom>
            <a:ln w="127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9" name="Picture 58"/>
            <p:cNvPicPr>
              <a:picLocks noChangeAspect="1"/>
            </p:cNvPicPr>
            <p:nvPr>
              <p:custDataLst>
                <p:tags r:id="rId15"/>
              </p:custDataLst>
            </p:nvPr>
          </p:nvPicPr>
          <p:blipFill>
            <a:blip r:embed="rId3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0869" y="3810000"/>
              <a:ext cx="195048" cy="173714"/>
            </a:xfrm>
            <a:prstGeom prst="rect">
              <a:avLst/>
            </a:prstGeom>
          </p:spPr>
        </p:pic>
        <p:cxnSp>
          <p:nvCxnSpPr>
            <p:cNvPr id="60" name="Straight Arrow Connector 59"/>
            <p:cNvCxnSpPr/>
            <p:nvPr/>
          </p:nvCxnSpPr>
          <p:spPr>
            <a:xfrm flipV="1">
              <a:off x="5068393" y="3505200"/>
              <a:ext cx="0" cy="28197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1" name="Picture 60"/>
            <p:cNvPicPr>
              <a:picLocks noChangeAspect="1"/>
            </p:cNvPicPr>
            <p:nvPr>
              <p:custDataLst>
                <p:tags r:id="rId16"/>
              </p:custDataLst>
            </p:nvPr>
          </p:nvPicPr>
          <p:blipFill>
            <a:blip r:embed="rId3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76979" y="4400283"/>
              <a:ext cx="472380" cy="265143"/>
            </a:xfrm>
            <a:prstGeom prst="rect">
              <a:avLst/>
            </a:prstGeom>
          </p:spPr>
        </p:pic>
      </p:grpSp>
      <p:sp>
        <p:nvSpPr>
          <p:cNvPr id="63" name="Rectangle 62"/>
          <p:cNvSpPr/>
          <p:nvPr/>
        </p:nvSpPr>
        <p:spPr>
          <a:xfrm>
            <a:off x="7784619" y="3389925"/>
            <a:ext cx="30008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2</a:t>
            </a:r>
            <a:endParaRPr lang="en-US" sz="1200" dirty="0"/>
          </a:p>
        </p:txBody>
      </p:sp>
      <p:sp>
        <p:nvSpPr>
          <p:cNvPr id="65" name="Rectangle 64"/>
          <p:cNvSpPr/>
          <p:nvPr/>
        </p:nvSpPr>
        <p:spPr>
          <a:xfrm>
            <a:off x="5090357" y="3046142"/>
            <a:ext cx="3081491" cy="952179"/>
          </a:xfrm>
          <a:prstGeom prst="rect">
            <a:avLst/>
          </a:prstGeom>
          <a:noFill/>
          <a:ln w="381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/>
          <p:cNvSpPr/>
          <p:nvPr/>
        </p:nvSpPr>
        <p:spPr>
          <a:xfrm>
            <a:off x="2930660" y="1895828"/>
            <a:ext cx="156857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/>
              <a:t>186 Taps </a:t>
            </a:r>
            <a:endParaRPr lang="en-US" sz="2800" dirty="0"/>
          </a:p>
        </p:txBody>
      </p:sp>
      <p:sp>
        <p:nvSpPr>
          <p:cNvPr id="67" name="Rectangle 66"/>
          <p:cNvSpPr/>
          <p:nvPr/>
        </p:nvSpPr>
        <p:spPr>
          <a:xfrm>
            <a:off x="2711933" y="5837812"/>
            <a:ext cx="676813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1.907 </a:t>
            </a:r>
            <a:r>
              <a:rPr lang="en-US" sz="2800" dirty="0" smtClean="0"/>
              <a:t>Seconds </a:t>
            </a:r>
            <a:r>
              <a:rPr lang="en-US" sz="2800" dirty="0"/>
              <a:t>is </a:t>
            </a:r>
            <a:r>
              <a:rPr lang="en-US" sz="2800" dirty="0" smtClean="0"/>
              <a:t>3103 or 3104 </a:t>
            </a:r>
            <a:r>
              <a:rPr lang="en-US" sz="2800" dirty="0" err="1"/>
              <a:t>iNET</a:t>
            </a:r>
            <a:r>
              <a:rPr lang="en-US" sz="2800" dirty="0"/>
              <a:t> </a:t>
            </a:r>
            <a:r>
              <a:rPr lang="en-US" sz="2800" dirty="0" smtClean="0"/>
              <a:t>Packets </a:t>
            </a:r>
            <a:endParaRPr lang="en-US" sz="2800" dirty="0"/>
          </a:p>
        </p:txBody>
      </p:sp>
      <p:sp>
        <p:nvSpPr>
          <p:cNvPr id="68" name="Rectangle 67"/>
          <p:cNvSpPr/>
          <p:nvPr/>
        </p:nvSpPr>
        <p:spPr>
          <a:xfrm>
            <a:off x="7411954" y="1895828"/>
            <a:ext cx="138903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/>
              <a:t>23 Taps </a:t>
            </a:r>
            <a:endParaRPr lang="en-US" sz="2800" dirty="0"/>
          </a:p>
        </p:txBody>
      </p:sp>
      <p:cxnSp>
        <p:nvCxnSpPr>
          <p:cNvPr id="69" name="Straight Connector 68"/>
          <p:cNvCxnSpPr>
            <a:endCxn id="64" idx="2"/>
          </p:cNvCxnSpPr>
          <p:nvPr/>
        </p:nvCxnSpPr>
        <p:spPr>
          <a:xfrm flipH="1" flipV="1">
            <a:off x="3714946" y="2419048"/>
            <a:ext cx="1786024" cy="826142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>
            <a:endCxn id="68" idx="2"/>
          </p:cNvCxnSpPr>
          <p:nvPr/>
        </p:nvCxnSpPr>
        <p:spPr>
          <a:xfrm flipV="1">
            <a:off x="6913796" y="2419048"/>
            <a:ext cx="1192676" cy="821471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2323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Convolution - Cascaded Convolution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Time domain</a:t>
            </a:r>
            <a:endParaRPr lang="en-US" dirty="0"/>
          </a:p>
        </p:txBody>
      </p:sp>
      <p:sp>
        <p:nvSpPr>
          <p:cNvPr id="22" name="Content Placeholder 21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Frequency domain</a:t>
            </a:r>
            <a:endParaRPr lang="en-US" dirty="0"/>
          </a:p>
        </p:txBody>
      </p:sp>
      <p:grpSp>
        <p:nvGrpSpPr>
          <p:cNvPr id="48" name="Group 47"/>
          <p:cNvGrpSpPr/>
          <p:nvPr/>
        </p:nvGrpSpPr>
        <p:grpSpPr>
          <a:xfrm>
            <a:off x="6312134" y="2847743"/>
            <a:ext cx="5117866" cy="1516832"/>
            <a:chOff x="6312134" y="2847743"/>
            <a:chExt cx="5117866" cy="1516832"/>
          </a:xfrm>
        </p:grpSpPr>
        <p:pic>
          <p:nvPicPr>
            <p:cNvPr id="46" name="Picture 45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12135" y="2847743"/>
              <a:ext cx="5036797" cy="379733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12134" y="3605107"/>
              <a:ext cx="5117866" cy="759468"/>
            </a:xfrm>
            <a:prstGeom prst="rect">
              <a:avLst/>
            </a:prstGeom>
          </p:spPr>
        </p:pic>
      </p:grpSp>
      <p:grpSp>
        <p:nvGrpSpPr>
          <p:cNvPr id="41" name="Group 40"/>
          <p:cNvGrpSpPr/>
          <p:nvPr/>
        </p:nvGrpSpPr>
        <p:grpSpPr>
          <a:xfrm>
            <a:off x="762000" y="2849563"/>
            <a:ext cx="5164798" cy="1213129"/>
            <a:chOff x="762000" y="2849563"/>
            <a:chExt cx="5164798" cy="1213129"/>
          </a:xfrm>
        </p:grpSpPr>
        <p:pic>
          <p:nvPicPr>
            <p:cNvPr id="28" name="Picture 27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2000" y="2849563"/>
              <a:ext cx="5051735" cy="456533"/>
            </a:xfrm>
            <a:prstGeom prst="rect">
              <a:avLst/>
            </a:prstGeom>
          </p:spPr>
        </p:pic>
        <p:pic>
          <p:nvPicPr>
            <p:cNvPr id="37" name="Picture 36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2001" y="3606159"/>
              <a:ext cx="5164797" cy="45653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92884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Convolution - Cascaded Convolution Block Diagram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Time domain</a:t>
            </a:r>
            <a:endParaRPr lang="en-US" dirty="0"/>
          </a:p>
        </p:txBody>
      </p:sp>
      <p:sp>
        <p:nvSpPr>
          <p:cNvPr id="22" name="Content Placeholder 21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Frequency domain</a:t>
            </a:r>
            <a:endParaRPr lang="en-US" dirty="0"/>
          </a:p>
        </p:txBody>
      </p:sp>
      <p:grpSp>
        <p:nvGrpSpPr>
          <p:cNvPr id="60" name="Group 59"/>
          <p:cNvGrpSpPr/>
          <p:nvPr/>
        </p:nvGrpSpPr>
        <p:grpSpPr>
          <a:xfrm>
            <a:off x="1015960" y="2612100"/>
            <a:ext cx="4116988" cy="2778388"/>
            <a:chOff x="1544556" y="2749271"/>
            <a:chExt cx="3768889" cy="2543470"/>
          </a:xfrm>
        </p:grpSpPr>
        <p:sp>
          <p:nvSpPr>
            <p:cNvPr id="12" name="Rectangle 11"/>
            <p:cNvSpPr/>
            <p:nvPr/>
          </p:nvSpPr>
          <p:spPr>
            <a:xfrm>
              <a:off x="2144673" y="4026317"/>
              <a:ext cx="1061519" cy="75822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Time-domain Convolution</a:t>
              </a:r>
              <a:endParaRPr lang="en-US" sz="13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50" name="Picture 49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56521" y="2749271"/>
              <a:ext cx="68737" cy="116248"/>
            </a:xfrm>
            <a:prstGeom prst="rect">
              <a:avLst/>
            </a:prstGeom>
          </p:spPr>
        </p:pic>
        <p:cxnSp>
          <p:nvCxnSpPr>
            <p:cNvPr id="15" name="Elbow Connector 14"/>
            <p:cNvCxnSpPr>
              <a:endCxn id="12" idx="0"/>
            </p:cNvCxnSpPr>
            <p:nvPr/>
          </p:nvCxnSpPr>
          <p:spPr>
            <a:xfrm>
              <a:off x="1689717" y="3598396"/>
              <a:ext cx="985716" cy="427921"/>
            </a:xfrm>
            <a:prstGeom prst="bentConnector2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Elbow Connector 15"/>
            <p:cNvCxnSpPr>
              <a:endCxn id="12" idx="2"/>
            </p:cNvCxnSpPr>
            <p:nvPr/>
          </p:nvCxnSpPr>
          <p:spPr>
            <a:xfrm flipV="1">
              <a:off x="1689717" y="4784545"/>
              <a:ext cx="985716" cy="430361"/>
            </a:xfrm>
            <a:prstGeom prst="bentConnector2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9" name="Picture 58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66794" y="5176494"/>
              <a:ext cx="95020" cy="116247"/>
            </a:xfrm>
            <a:prstGeom prst="rect">
              <a:avLst/>
            </a:prstGeom>
          </p:spPr>
        </p:pic>
        <p:sp>
          <p:nvSpPr>
            <p:cNvPr id="18" name="Rectangle 17"/>
            <p:cNvSpPr/>
            <p:nvPr/>
          </p:nvSpPr>
          <p:spPr>
            <a:xfrm>
              <a:off x="3661148" y="3213680"/>
              <a:ext cx="1061519" cy="75822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Time-domain Convolution</a:t>
              </a:r>
              <a:endParaRPr lang="en-US" sz="13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9" name="Elbow Connector 18"/>
            <p:cNvCxnSpPr>
              <a:endCxn id="18" idx="0"/>
            </p:cNvCxnSpPr>
            <p:nvPr/>
          </p:nvCxnSpPr>
          <p:spPr>
            <a:xfrm>
              <a:off x="3206192" y="2785759"/>
              <a:ext cx="985716" cy="427921"/>
            </a:xfrm>
            <a:prstGeom prst="bentConnector2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Elbow Connector 19"/>
            <p:cNvCxnSpPr>
              <a:endCxn id="18" idx="2"/>
            </p:cNvCxnSpPr>
            <p:nvPr/>
          </p:nvCxnSpPr>
          <p:spPr>
            <a:xfrm flipV="1">
              <a:off x="3206192" y="3971908"/>
              <a:ext cx="985716" cy="430361"/>
            </a:xfrm>
            <a:prstGeom prst="bentConnector2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flipV="1">
              <a:off x="4713790" y="3591645"/>
              <a:ext cx="456515" cy="57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3" name="Picture 22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18426" y="3541102"/>
              <a:ext cx="95019" cy="108161"/>
            </a:xfrm>
            <a:prstGeom prst="rect">
              <a:avLst/>
            </a:prstGeom>
          </p:spPr>
        </p:pic>
        <p:pic>
          <p:nvPicPr>
            <p:cNvPr id="56" name="Picture 55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44556" y="3541103"/>
              <a:ext cx="74802" cy="76825"/>
            </a:xfrm>
            <a:prstGeom prst="rect">
              <a:avLst/>
            </a:prstGeom>
          </p:spPr>
        </p:pic>
      </p:grpSp>
      <p:grpSp>
        <p:nvGrpSpPr>
          <p:cNvPr id="66" name="Group 65"/>
          <p:cNvGrpSpPr/>
          <p:nvPr/>
        </p:nvGrpSpPr>
        <p:grpSpPr>
          <a:xfrm>
            <a:off x="5357995" y="2890004"/>
            <a:ext cx="6810012" cy="2595210"/>
            <a:chOff x="5645894" y="2999719"/>
            <a:chExt cx="6234213" cy="2375780"/>
          </a:xfrm>
        </p:grpSpPr>
        <p:sp>
          <p:nvSpPr>
            <p:cNvPr id="26" name="Rectangle 25"/>
            <p:cNvSpPr/>
            <p:nvPr/>
          </p:nvSpPr>
          <p:spPr>
            <a:xfrm>
              <a:off x="6261450" y="2999719"/>
              <a:ext cx="758228" cy="75822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FFT</a:t>
              </a:r>
              <a:endParaRPr lang="en-US" sz="13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6261450" y="4617271"/>
              <a:ext cx="758228" cy="75822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FFT</a:t>
              </a:r>
              <a:endParaRPr lang="en-US" sz="13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65" name="Picture 64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68132" y="4961425"/>
              <a:ext cx="95020" cy="116247"/>
            </a:xfrm>
            <a:prstGeom prst="rect">
              <a:avLst/>
            </a:prstGeom>
          </p:spPr>
        </p:pic>
        <p:pic>
          <p:nvPicPr>
            <p:cNvPr id="53" name="Picture 52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46904" y="3340421"/>
              <a:ext cx="68737" cy="116248"/>
            </a:xfrm>
            <a:prstGeom prst="rect">
              <a:avLst/>
            </a:prstGeom>
          </p:spPr>
        </p:pic>
        <p:pic>
          <p:nvPicPr>
            <p:cNvPr id="62" name="Picture 61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45894" y="4118071"/>
              <a:ext cx="74802" cy="76824"/>
            </a:xfrm>
            <a:prstGeom prst="rect">
              <a:avLst/>
            </a:prstGeom>
          </p:spPr>
        </p:pic>
        <p:cxnSp>
          <p:nvCxnSpPr>
            <p:cNvPr id="32" name="Straight Arrow Connector 31"/>
            <p:cNvCxnSpPr/>
            <p:nvPr/>
          </p:nvCxnSpPr>
          <p:spPr>
            <a:xfrm>
              <a:off x="5806514" y="3378833"/>
              <a:ext cx="453957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/>
            <p:nvPr/>
          </p:nvCxnSpPr>
          <p:spPr>
            <a:xfrm>
              <a:off x="5806514" y="4996385"/>
              <a:ext cx="453957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Elbow Connector 33"/>
            <p:cNvCxnSpPr>
              <a:stCxn id="26" idx="3"/>
              <a:endCxn id="36" idx="0"/>
            </p:cNvCxnSpPr>
            <p:nvPr/>
          </p:nvCxnSpPr>
          <p:spPr>
            <a:xfrm>
              <a:off x="7019678" y="3378833"/>
              <a:ext cx="985695" cy="431388"/>
            </a:xfrm>
            <a:prstGeom prst="bentConnector2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Elbow Connector 34"/>
            <p:cNvCxnSpPr>
              <a:stCxn id="27" idx="3"/>
              <a:endCxn id="36" idx="2"/>
            </p:cNvCxnSpPr>
            <p:nvPr/>
          </p:nvCxnSpPr>
          <p:spPr>
            <a:xfrm flipV="1">
              <a:off x="7019678" y="4568448"/>
              <a:ext cx="985695" cy="427937"/>
            </a:xfrm>
            <a:prstGeom prst="bentConnector2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Rectangle 35"/>
            <p:cNvSpPr/>
            <p:nvPr/>
          </p:nvSpPr>
          <p:spPr>
            <a:xfrm>
              <a:off x="7474613" y="3810221"/>
              <a:ext cx="1061519" cy="75822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Complex</a:t>
              </a:r>
            </a:p>
            <a:p>
              <a:pPr algn="ctr"/>
              <a:r>
                <a:rPr lang="en-US" sz="13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Multiplication</a:t>
              </a:r>
              <a:endParaRPr lang="en-US" sz="13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6261450" y="3810221"/>
              <a:ext cx="758228" cy="75822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FFT</a:t>
              </a:r>
              <a:endParaRPr lang="en-US" sz="13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9" name="Straight Arrow Connector 38"/>
            <p:cNvCxnSpPr/>
            <p:nvPr/>
          </p:nvCxnSpPr>
          <p:spPr>
            <a:xfrm>
              <a:off x="5806514" y="4188759"/>
              <a:ext cx="453957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>
              <a:stCxn id="38" idx="3"/>
              <a:endCxn id="36" idx="1"/>
            </p:cNvCxnSpPr>
            <p:nvPr/>
          </p:nvCxnSpPr>
          <p:spPr>
            <a:xfrm>
              <a:off x="7019678" y="4189334"/>
              <a:ext cx="454935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Rectangle 41"/>
            <p:cNvSpPr/>
            <p:nvPr/>
          </p:nvSpPr>
          <p:spPr>
            <a:xfrm>
              <a:off x="8992647" y="3810221"/>
              <a:ext cx="758228" cy="75822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IFFT</a:t>
              </a:r>
              <a:endParaRPr lang="en-US" sz="13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43" name="Straight Arrow Connector 42"/>
            <p:cNvCxnSpPr>
              <a:stCxn id="36" idx="3"/>
              <a:endCxn id="42" idx="1"/>
            </p:cNvCxnSpPr>
            <p:nvPr/>
          </p:nvCxnSpPr>
          <p:spPr>
            <a:xfrm>
              <a:off x="8536132" y="4189334"/>
              <a:ext cx="456515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Rectangle 43"/>
            <p:cNvSpPr/>
            <p:nvPr/>
          </p:nvSpPr>
          <p:spPr>
            <a:xfrm>
              <a:off x="10207389" y="3809645"/>
              <a:ext cx="1061519" cy="75822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Scalar Multiplication</a:t>
              </a:r>
              <a:endParaRPr lang="en-US" sz="13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45" name="Straight Arrow Connector 44"/>
            <p:cNvCxnSpPr>
              <a:stCxn id="42" idx="3"/>
              <a:endCxn id="44" idx="1"/>
            </p:cNvCxnSpPr>
            <p:nvPr/>
          </p:nvCxnSpPr>
          <p:spPr>
            <a:xfrm flipV="1">
              <a:off x="9750874" y="4188759"/>
              <a:ext cx="456515" cy="57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/>
            <p:cNvCxnSpPr/>
            <p:nvPr/>
          </p:nvCxnSpPr>
          <p:spPr>
            <a:xfrm flipV="1">
              <a:off x="11268908" y="4188759"/>
              <a:ext cx="456515" cy="57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9" name="Picture 48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85088" y="4138205"/>
              <a:ext cx="95019" cy="1081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44092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Batch </a:t>
            </a:r>
            <a:r>
              <a:rPr lang="en-US" dirty="0" smtClean="0"/>
              <a:t>Convolution </a:t>
            </a:r>
            <a:r>
              <a:rPr lang="en-US" dirty="0"/>
              <a:t>- Flops vs. GPU Execution Time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3314303" y="1681163"/>
            <a:ext cx="5563394" cy="393651"/>
            <a:chOff x="3124200" y="1681163"/>
            <a:chExt cx="5563394" cy="393651"/>
          </a:xfrm>
        </p:grpSpPr>
        <p:sp>
          <p:nvSpPr>
            <p:cNvPr id="15" name="Text Placeholder 13"/>
            <p:cNvSpPr txBox="1">
              <a:spLocks/>
            </p:cNvSpPr>
            <p:nvPr/>
          </p:nvSpPr>
          <p:spPr>
            <a:xfrm>
              <a:off x="3504406" y="1681163"/>
              <a:ext cx="5183188" cy="393651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92500" lnSpcReduction="20000"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800" b="0" dirty="0" smtClean="0"/>
                <a:t>                       tap detection filter</a:t>
              </a:r>
              <a:endParaRPr lang="en-US" sz="2800" dirty="0"/>
            </a:p>
          </p:txBody>
        </p:sp>
        <p:pic>
          <p:nvPicPr>
            <p:cNvPr id="8" name="Picture 7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24200" y="1710267"/>
              <a:ext cx="2600533" cy="270933"/>
            </a:xfrm>
            <a:prstGeom prst="rect">
              <a:avLst/>
            </a:prstGeom>
          </p:spPr>
        </p:pic>
      </p:grpSp>
      <p:pic>
        <p:nvPicPr>
          <p:cNvPr id="17" name="Picture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859" y="2397439"/>
            <a:ext cx="4877869" cy="389986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746" y="2397439"/>
            <a:ext cx="4877869" cy="3899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988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 - Multipath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Multipath </a:t>
            </a:r>
            <a:r>
              <a:rPr lang="en-US" dirty="0" smtClean="0"/>
              <a:t>interference is </a:t>
            </a:r>
            <a:r>
              <a:rPr lang="en-US" dirty="0"/>
              <a:t>one of the dominant causes for link loss in aeronautical </a:t>
            </a:r>
            <a:r>
              <a:rPr lang="en-US" dirty="0" smtClean="0"/>
              <a:t>telemetry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307926" y="3324179"/>
            <a:ext cx="6160379" cy="1354230"/>
            <a:chOff x="861134" y="548640"/>
            <a:chExt cx="11070454" cy="2433607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28800" y="548640"/>
              <a:ext cx="2170364" cy="987638"/>
            </a:xfrm>
            <a:prstGeom prst="rect">
              <a:avLst/>
            </a:prstGeom>
          </p:spPr>
        </p:pic>
        <p:sp>
          <p:nvSpPr>
            <p:cNvPr id="7" name="Freeform 6"/>
            <p:cNvSpPr/>
            <p:nvPr/>
          </p:nvSpPr>
          <p:spPr>
            <a:xfrm>
              <a:off x="861134" y="1837678"/>
              <a:ext cx="11070454" cy="1144569"/>
            </a:xfrm>
            <a:custGeom>
              <a:avLst/>
              <a:gdLst>
                <a:gd name="connsiteX0" fmla="*/ 0 w 11816178"/>
                <a:gd name="connsiteY0" fmla="*/ 7798 h 1321043"/>
                <a:gd name="connsiteX1" fmla="*/ 745724 w 11816178"/>
                <a:gd name="connsiteY1" fmla="*/ 176474 h 1321043"/>
                <a:gd name="connsiteX2" fmla="*/ 2308194 w 11816178"/>
                <a:gd name="connsiteY2" fmla="*/ 1197406 h 1321043"/>
                <a:gd name="connsiteX3" fmla="*/ 3950563 w 11816178"/>
                <a:gd name="connsiteY3" fmla="*/ 1312815 h 1321043"/>
                <a:gd name="connsiteX4" fmla="*/ 5415378 w 11816178"/>
                <a:gd name="connsiteY4" fmla="*/ 1295060 h 1321043"/>
                <a:gd name="connsiteX5" fmla="*/ 6178858 w 11816178"/>
                <a:gd name="connsiteY5" fmla="*/ 1161895 h 1321043"/>
                <a:gd name="connsiteX6" fmla="*/ 8433786 w 11816178"/>
                <a:gd name="connsiteY6" fmla="*/ 1241794 h 1321043"/>
                <a:gd name="connsiteX7" fmla="*/ 9561250 w 11816178"/>
                <a:gd name="connsiteY7" fmla="*/ 1002097 h 1321043"/>
                <a:gd name="connsiteX8" fmla="*/ 11008310 w 11816178"/>
                <a:gd name="connsiteY8" fmla="*/ 629235 h 1321043"/>
                <a:gd name="connsiteX9" fmla="*/ 11816178 w 11816178"/>
                <a:gd name="connsiteY9" fmla="*/ 629235 h 1321043"/>
                <a:gd name="connsiteX0" fmla="*/ 0 w 11070454"/>
                <a:gd name="connsiteY0" fmla="*/ 0 h 1144569"/>
                <a:gd name="connsiteX1" fmla="*/ 1562470 w 11070454"/>
                <a:gd name="connsiteY1" fmla="*/ 1020932 h 1144569"/>
                <a:gd name="connsiteX2" fmla="*/ 3204839 w 11070454"/>
                <a:gd name="connsiteY2" fmla="*/ 1136341 h 1144569"/>
                <a:gd name="connsiteX3" fmla="*/ 4669654 w 11070454"/>
                <a:gd name="connsiteY3" fmla="*/ 1118586 h 1144569"/>
                <a:gd name="connsiteX4" fmla="*/ 5433134 w 11070454"/>
                <a:gd name="connsiteY4" fmla="*/ 985421 h 1144569"/>
                <a:gd name="connsiteX5" fmla="*/ 7688062 w 11070454"/>
                <a:gd name="connsiteY5" fmla="*/ 1065320 h 1144569"/>
                <a:gd name="connsiteX6" fmla="*/ 8815526 w 11070454"/>
                <a:gd name="connsiteY6" fmla="*/ 825623 h 1144569"/>
                <a:gd name="connsiteX7" fmla="*/ 10262586 w 11070454"/>
                <a:gd name="connsiteY7" fmla="*/ 452761 h 1144569"/>
                <a:gd name="connsiteX8" fmla="*/ 11070454 w 11070454"/>
                <a:gd name="connsiteY8" fmla="*/ 452761 h 1144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070454" h="1144569">
                  <a:moveTo>
                    <a:pt x="0" y="0"/>
                  </a:moveTo>
                  <a:cubicBezTo>
                    <a:pt x="384699" y="198268"/>
                    <a:pt x="1028330" y="831542"/>
                    <a:pt x="1562470" y="1020932"/>
                  </a:cubicBezTo>
                  <a:cubicBezTo>
                    <a:pt x="2096610" y="1210322"/>
                    <a:pt x="2686975" y="1120065"/>
                    <a:pt x="3204839" y="1136341"/>
                  </a:cubicBezTo>
                  <a:cubicBezTo>
                    <a:pt x="3722703" y="1152617"/>
                    <a:pt x="4298272" y="1143739"/>
                    <a:pt x="4669654" y="1118586"/>
                  </a:cubicBezTo>
                  <a:cubicBezTo>
                    <a:pt x="5041036" y="1093433"/>
                    <a:pt x="4930066" y="994299"/>
                    <a:pt x="5433134" y="985421"/>
                  </a:cubicBezTo>
                  <a:cubicBezTo>
                    <a:pt x="5936202" y="976543"/>
                    <a:pt x="7124330" y="1091953"/>
                    <a:pt x="7688062" y="1065320"/>
                  </a:cubicBezTo>
                  <a:cubicBezTo>
                    <a:pt x="8251794" y="1038687"/>
                    <a:pt x="8386439" y="927716"/>
                    <a:pt x="8815526" y="825623"/>
                  </a:cubicBezTo>
                  <a:cubicBezTo>
                    <a:pt x="9244613" y="723530"/>
                    <a:pt x="9886765" y="514905"/>
                    <a:pt x="10262586" y="452761"/>
                  </a:cubicBezTo>
                  <a:cubicBezTo>
                    <a:pt x="10638407" y="390617"/>
                    <a:pt x="10854430" y="421689"/>
                    <a:pt x="11070454" y="452761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Arrow Connector 7"/>
            <p:cNvCxnSpPr/>
            <p:nvPr/>
          </p:nvCxnSpPr>
          <p:spPr>
            <a:xfrm>
              <a:off x="3133817" y="1112320"/>
              <a:ext cx="7686583" cy="23348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>
              <a:off x="3133817" y="1112320"/>
              <a:ext cx="3038383" cy="1687917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lg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/>
            <p:nvPr/>
          </p:nvCxnSpPr>
          <p:spPr>
            <a:xfrm flipV="1">
              <a:off x="6172200" y="1358283"/>
              <a:ext cx="4648200" cy="1449197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 flipH="1">
              <a:off x="1959975" y="1105077"/>
              <a:ext cx="1173843" cy="1485723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lgDash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 flipV="1">
              <a:off x="1959976" y="1345804"/>
              <a:ext cx="8860424" cy="1252239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lgDash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522"/>
            <a:stretch/>
          </p:blipFill>
          <p:spPr>
            <a:xfrm>
              <a:off x="10820396" y="927659"/>
              <a:ext cx="908436" cy="1449338"/>
            </a:xfrm>
            <a:prstGeom prst="rect">
              <a:avLst/>
            </a:prstGeom>
          </p:spPr>
        </p:pic>
      </p:grpSp>
      <p:pic>
        <p:nvPicPr>
          <p:cNvPr id="17" name="Picture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0168" y="2393690"/>
            <a:ext cx="4874401" cy="3895831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0168" y="2393690"/>
            <a:ext cx="4874401" cy="3895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492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3.49835"/>
  <p:tag name="ORIGINALWIDTH" val="124.4844"/>
  <p:tag name="OUTPUTDPI" val="1200"/>
  <p:tag name="LATEXADDIN" val="\documentclass{article}&#10;\usepackage{amsmath}&#10;\pagestyle{empty}&#10;\begin{document}&#10;&#10;&#10;$\cdots$&#10;&#10;&#10;\end{document}"/>
  <p:tag name="IGUANATEXSIZE" val="20"/>
  <p:tag name="IGUANATEXCURSOR" val="86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3.7346"/>
  <p:tag name="ORIGINALWIDTH" val="182.2272"/>
  <p:tag name="OUTPUTDPI" val="1200"/>
  <p:tag name="LATEXADDIN" val="\documentclass{article}&#10;\usepackage{amsmath}&#10;\pagestyle{empty}&#10;\begin{document}&#10;&#10;$s(t)$&#10;&#10;&#10;\end{document}"/>
  <p:tag name="IGUANATEXSIZE" val="20"/>
  <p:tag name="IGUANATEXCURSOR" val="83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37.9828"/>
  <p:tag name="ORIGINALWIDTH" val="322.4597"/>
  <p:tag name="OUTPUTDPI" val="1200"/>
  <p:tag name="LATEXADDIN" val="\documentclass{article}&#10;\usepackage{amsmath}&#10;\pagestyle{empty}&#10;\begin{document}&#10;&#10;$\hat{\mathbf{b}}_\text{FDE1}$&#10;&#10;&#10;\end{document}"/>
  <p:tag name="IGUANATEXSIZE" val="20"/>
  <p:tag name="IGUANATEXCURSOR" val="109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39.4826"/>
  <p:tag name="ORIGINALWIDTH" val="305.2118"/>
  <p:tag name="OUTPUTDPI" val="1200"/>
  <p:tag name="LATEXADDIN" val="\documentclass{article}&#10;\usepackage{amsmath}&#10;\pagestyle{empty}&#10;\begin{document}&#10;&#10;$\hat{\mathbf{b}}_\text{CMA}$&#10;&#10;&#10;\end{document}"/>
  <p:tag name="IGUANATEXSIZE" val="20"/>
  <p:tag name="IGUANATEXCURSOR" val="108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39.4826"/>
  <p:tag name="ORIGINALWIDTH" val="371.9535"/>
  <p:tag name="OUTPUTDPI" val="1200"/>
  <p:tag name="LATEXADDIN" val="\documentclass{article}&#10;\usepackage{amsmath}&#10;\pagestyle{empty}&#10;\begin{document}&#10;&#10;$\hat{\mathbf{b}}_\text{MMSE}$&#10;&#10;&#10;\end{document}"/>
  <p:tag name="IGUANATEXSIZE" val="20"/>
  <p:tag name="IGUANATEXCURSOR" val="109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37.9828"/>
  <p:tag name="ORIGINALWIDTH" val="194.9756"/>
  <p:tag name="OUTPUTDPI" val="1200"/>
  <p:tag name="LATEXADDIN" val="\documentclass{article}&#10;\usepackage{amsmath}&#10;\pagestyle{empty}&#10;\begin{document}&#10;&#10;$\hat{\mathbf{b}}_\text{ZF}$&#10;&#10;&#10;\end{document}"/>
  <p:tag name="IGUANATEXSIZE" val="20"/>
  <p:tag name="IGUANATEXCURSOR" val="98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5.48929"/>
  <p:tag name="ORIGINALWIDTH" val="95.98803"/>
  <p:tag name="OUTPUTDPI" val="1200"/>
  <p:tag name="LATEXADDIN" val="\documentclass{article}&#10;\usepackage{amsmath}&#10;\pagestyle{empty}&#10;\begin{document}&#10;&#10;$\mathbf{\Psi}$&#10;&#10;&#10;\end{document}"/>
  <p:tag name="IGUANATEXSIZE" val="20"/>
  <p:tag name="IGUANATEXCURSOR" val="95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4.99063"/>
  <p:tag name="ORIGINALWIDTH" val="179.2276"/>
  <p:tag name="OUTPUTDPI" val="1200"/>
  <p:tag name="LATEXADDIN" val="\documentclass{article}&#10;\usepackage{amsmath}&#10;\pagestyle{empty}&#10;\begin{document}&#10;&#10;&#10;$\mathbf{c}_\text{ZF}$&#10;&#10;\end{document}"/>
  <p:tag name="IGUANATEXSIZE" val="20"/>
  <p:tag name="IGUANATEXCURSOR" val="104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6.49047"/>
  <p:tag name="ORIGINALWIDTH" val="356.2054"/>
  <p:tag name="OUTPUTDPI" val="1200"/>
  <p:tag name="LATEXADDIN" val="\documentclass{article}&#10;\usepackage{amsmath}&#10;\pagestyle{empty}&#10;\begin{document}&#10;&#10;&#10;$\mathbf{c}_\text{MMSE}$&#10;&#10;\end{document}"/>
  <p:tag name="IGUANATEXSIZE" val="20"/>
  <p:tag name="IGUANATEXCURSOR" val="104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6.49047"/>
  <p:tag name="ORIGINALWIDTH" val="289.4638"/>
  <p:tag name="OUTPUTDPI" val="1200"/>
  <p:tag name="LATEXADDIN" val="\documentclass{article}&#10;\usepackage{amsmath}&#10;\pagestyle{empty}&#10;\begin{document}&#10;&#10;&#10;$\mathbf{c}_\text{CMA}$&#10;&#10;\end{document}"/>
  <p:tag name="IGUANATEXSIZE" val="20"/>
  <p:tag name="IGUANATEXCURSOR" val="103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4.9868"/>
  <p:tag name="ORIGINALWIDTH" val="343.4571"/>
  <p:tag name="OUTPUTDPI" val="1200"/>
  <p:tag name="LATEXADDIN" val="\documentclass{article}&#10;\usepackage{amsmath}&#10;\pagestyle{empty}&#10;\begin{document}&#10;&#10;&#10;$\mathbf{C}_\text{FDE1}$&#10;&#10;\end{document}"/>
  <p:tag name="IGUANATEXSIZE" val="20"/>
  <p:tag name="IGUANATEXCURSOR" val="104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4.9868"/>
  <p:tag name="ORIGINALWIDTH" val="346.4567"/>
  <p:tag name="OUTPUTDPI" val="1200"/>
  <p:tag name="LATEXADDIN" val="\documentclass{article}&#10;\usepackage{amsmath}&#10;\pagestyle{empty}&#10;\begin{document}&#10;&#10;&#10;$\mathbf{C}_\text{FDE2}$&#10;&#10;\end{document}"/>
  <p:tag name="IGUANATEXSIZE" val="20"/>
  <p:tag name="IGUANATEXCURSOR" val="104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6.23921"/>
  <p:tag name="ORIGINALWIDTH" val="70.49118"/>
  <p:tag name="OUTPUTDPI" val="1200"/>
  <p:tag name="LATEXADDIN" val="\documentclass{article}&#10;\usepackage{amsmath}&#10;\pagestyle{empty}&#10;\begin{document}&#10;&#10;$\mathbf{b}$&#10;&#10;&#10;\end{document}"/>
  <p:tag name="IGUANATEXSIZE" val="20"/>
  <p:tag name="IGUANATEXCURSOR" val="92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0.24"/>
  <p:tag name="ORIGINALWIDTH" val="70.49118"/>
  <p:tag name="OUTPUTDPI" val="1200"/>
  <p:tag name="LATEXADDIN" val="\documentclass{article}&#10;\usepackage{amsmath}&#10;\pagestyle{empty}&#10;\begin{document}&#10;&#10;$\mathbf{y}$&#10;&#10;&#10;\end{document}"/>
  <p:tag name="IGUANATEXSIZE" val="20"/>
  <p:tag name="IGUANATEXCURSOR" val="91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0.24"/>
  <p:tag name="ORIGINALWIDTH" val="70.49118"/>
  <p:tag name="OUTPUTDPI" val="1200"/>
  <p:tag name="LATEXADDIN" val="\documentclass{article}&#10;\usepackage{amsmath}&#10;\pagestyle{empty}&#10;\begin{document}&#10;&#10;$\mathbf{y}$&#10;&#10;&#10;\end{document}"/>
  <p:tag name="IGUANATEXSIZE" val="20"/>
  <p:tag name="IGUANATEXCURSOR" val="91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0.24"/>
  <p:tag name="ORIGINALWIDTH" val="70.49118"/>
  <p:tag name="OUTPUTDPI" val="1200"/>
  <p:tag name="LATEXADDIN" val="\documentclass{article}&#10;\usepackage{amsmath}&#10;\pagestyle{empty}&#10;\begin{document}&#10;&#10;$\mathbf{y}$&#10;&#10;&#10;\end{document}"/>
  <p:tag name="IGUANATEXSIZE" val="20"/>
  <p:tag name="IGUANATEXCURSOR" val="91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0.24"/>
  <p:tag name="ORIGINALWIDTH" val="70.49118"/>
  <p:tag name="OUTPUTDPI" val="1200"/>
  <p:tag name="LATEXADDIN" val="\documentclass{article}&#10;\usepackage{amsmath}&#10;\pagestyle{empty}&#10;\begin{document}&#10;&#10;$\mathbf{y}$&#10;&#10;&#10;\end{document}"/>
  <p:tag name="IGUANATEXSIZE" val="20"/>
  <p:tag name="IGUANATEXCURSOR" val="91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0.24"/>
  <p:tag name="ORIGINALWIDTH" val="70.49118"/>
  <p:tag name="OUTPUTDPI" val="1200"/>
  <p:tag name="LATEXADDIN" val="\documentclass{article}&#10;\usepackage{amsmath}&#10;\pagestyle{empty}&#10;\begin{document}&#10;&#10;$\mathbf{y}$&#10;&#10;&#10;\end{document}"/>
  <p:tag name="IGUANATEXSIZE" val="20"/>
  <p:tag name="IGUANATEXCURSOR" val="91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6.23921"/>
  <p:tag name="ORIGINALWIDTH" val="50.99362"/>
  <p:tag name="OUTPUTDPI" val="1200"/>
  <p:tag name="LATEXADDIN" val="\documentclass{article}&#10;\usepackage{amsmath}&#10;\pagestyle{empty}&#10;\begin{document}&#10;&#10;$\tilde{\mathbf{r}}$&#10;&#10;&#10;\end{document}"/>
  <p:tag name="IGUANATEXSIZE" val="20"/>
  <p:tag name="IGUANATEXCURSOR" val="100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6.23921"/>
  <p:tag name="ORIGINALWIDTH" val="70.49118"/>
  <p:tag name="OUTPUTDPI" val="1200"/>
  <p:tag name="LATEXADDIN" val="\documentclass{article}&#10;\usepackage{amsmath}&#10;\pagestyle{empty}&#10;\begin{document}&#10;&#10;$\mathbf{d}$&#10;&#10;&#10;\end{document}"/>
  <p:tag name="IGUANATEXSIZE" val="20"/>
  <p:tag name="IGUANATEXCURSOR" val="91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6.23921"/>
  <p:tag name="ORIGINALWIDTH" val="50.99362"/>
  <p:tag name="OUTPUTDPI" val="1200"/>
  <p:tag name="LATEXADDIN" val="\documentclass{article}&#10;\usepackage{amsmath}&#10;\pagestyle{empty}&#10;\begin{document}&#10;&#10;$\tilde{\mathbf{r}}$&#10;&#10;&#10;\end{document}"/>
  <p:tag name="IGUANATEXSIZE" val="20"/>
  <p:tag name="IGUANATEXCURSOR" val="100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19.2351"/>
  <p:tag name="ORIGINALWIDTH" val="71.99102"/>
  <p:tag name="OUTPUTDPI" val="1200"/>
  <p:tag name="LATEXADDIN" val="\documentclass{article}&#10;\usepackage{amsmath}&#10;\pagestyle{empty}&#10;\begin{document}&#10;&#10;$\hat{\mathbf{h}}$&#10;&#10;&#10;\end{document}"/>
  <p:tag name="IGUANATEXSIZE" val="20"/>
  <p:tag name="IGUANATEXCURSOR" val="87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34.9832"/>
  <p:tag name="ORIGINALWIDTH" val="134.9832"/>
  <p:tag name="OUTPUTDPI" val="1200"/>
  <p:tag name="LATEXADDIN" val="\documentclass{article}&#10;\usepackage{amsmath}&#10;\pagestyle{empty}&#10;\begin{document}&#10;&#10;$\hat{\sigma}_w^2$&#10;&#10;&#10;\end{document}"/>
  <p:tag name="IGUANATEXSIZE" val="20"/>
  <p:tag name="IGUANATEXCURSOR" val="96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3.7346"/>
  <p:tag name="ORIGINALWIDTH" val="182.2272"/>
  <p:tag name="OUTPUTDPI" val="1200"/>
  <p:tag name="LATEXADDIN" val="\documentclass{article}&#10;\usepackage{amsmath}&#10;\pagestyle{empty}&#10;\begin{document}&#10;&#10;$s(t)$&#10;&#10;&#10;\end{document}"/>
  <p:tag name="IGUANATEXSIZE" val="20"/>
  <p:tag name="IGUANATEXCURSOR" val="83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37.9828"/>
  <p:tag name="ORIGINALWIDTH" val="325.4593"/>
  <p:tag name="OUTPUTDPI" val="1200"/>
  <p:tag name="LATEXADDIN" val="\documentclass{article}&#10;\usepackage{amsmath}&#10;\pagestyle{empty}&#10;\begin{document}&#10;&#10;$\hat{\mathbf{b}}_\text{FDE2}$&#10;&#10;&#10;\end{document}"/>
  <p:tag name="IGUANATEXSIZE" val="20"/>
  <p:tag name="IGUANATEXCURSOR" val="109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37.9828"/>
  <p:tag name="ORIGINALWIDTH" val="322.4597"/>
  <p:tag name="OUTPUTDPI" val="1200"/>
  <p:tag name="LATEXADDIN" val="\documentclass{article}&#10;\usepackage{amsmath}&#10;\pagestyle{empty}&#10;\begin{document}&#10;&#10;$\hat{\mathbf{b}}_\text{FDE1}$&#10;&#10;&#10;\end{document}"/>
  <p:tag name="IGUANATEXSIZE" val="20"/>
  <p:tag name="IGUANATEXCURSOR" val="109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39.4826"/>
  <p:tag name="ORIGINALWIDTH" val="305.2118"/>
  <p:tag name="OUTPUTDPI" val="1200"/>
  <p:tag name="LATEXADDIN" val="\documentclass{article}&#10;\usepackage{amsmath}&#10;\pagestyle{empty}&#10;\begin{document}&#10;&#10;$\hat{\mathbf{b}}_\text{CMA}$&#10;&#10;&#10;\end{document}"/>
  <p:tag name="IGUANATEXSIZE" val="20"/>
  <p:tag name="IGUANATEXCURSOR" val="108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39.4826"/>
  <p:tag name="ORIGINALWIDTH" val="371.9535"/>
  <p:tag name="OUTPUTDPI" val="1200"/>
  <p:tag name="LATEXADDIN" val="\documentclass{article}&#10;\usepackage{amsmath}&#10;\pagestyle{empty}&#10;\begin{document}&#10;&#10;$\hat{\mathbf{b}}_\text{MMSE}$&#10;&#10;&#10;\end{document}"/>
  <p:tag name="IGUANATEXSIZE" val="20"/>
  <p:tag name="IGUANATEXCURSOR" val="109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37.9828"/>
  <p:tag name="ORIGINALWIDTH" val="194.9756"/>
  <p:tag name="OUTPUTDPI" val="1200"/>
  <p:tag name="LATEXADDIN" val="\documentclass{article}&#10;\usepackage{amsmath}&#10;\pagestyle{empty}&#10;\begin{document}&#10;&#10;$\hat{\mathbf{b}}_\text{ZF}$&#10;&#10;&#10;\end{document}"/>
  <p:tag name="IGUANATEXSIZE" val="20"/>
  <p:tag name="IGUANATEXCURSOR" val="98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5.48929"/>
  <p:tag name="ORIGINALWIDTH" val="95.98803"/>
  <p:tag name="OUTPUTDPI" val="1200"/>
  <p:tag name="LATEXADDIN" val="\documentclass{article}&#10;\usepackage{amsmath}&#10;\pagestyle{empty}&#10;\begin{document}&#10;&#10;$\mathbf{\Psi}$&#10;&#10;&#10;\end{document}"/>
  <p:tag name="IGUANATEXSIZE" val="20"/>
  <p:tag name="IGUANATEXCURSOR" val="95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4.99063"/>
  <p:tag name="ORIGINALWIDTH" val="179.2276"/>
  <p:tag name="OUTPUTDPI" val="1200"/>
  <p:tag name="LATEXADDIN" val="\documentclass{article}&#10;\usepackage{amsmath}&#10;\pagestyle{empty}&#10;\begin{document}&#10;&#10;&#10;$\mathbf{c}_\text{ZF}$&#10;&#10;\end{document}"/>
  <p:tag name="IGUANATEXSIZE" val="20"/>
  <p:tag name="IGUANATEXCURSOR" val="104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6.49047"/>
  <p:tag name="ORIGINALWIDTH" val="356.2054"/>
  <p:tag name="OUTPUTDPI" val="1200"/>
  <p:tag name="LATEXADDIN" val="\documentclass{article}&#10;\usepackage{amsmath}&#10;\pagestyle{empty}&#10;\begin{document}&#10;&#10;&#10;$\mathbf{c}_\text{MMSE}$&#10;&#10;\end{document}"/>
  <p:tag name="IGUANATEXSIZE" val="20"/>
  <p:tag name="IGUANATEXCURSOR" val="104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6.49047"/>
  <p:tag name="ORIGINALWIDTH" val="289.4638"/>
  <p:tag name="OUTPUTDPI" val="1200"/>
  <p:tag name="LATEXADDIN" val="\documentclass{article}&#10;\usepackage{amsmath}&#10;\pagestyle{empty}&#10;\begin{document}&#10;&#10;&#10;$\mathbf{c}_\text{CMA}$&#10;&#10;\end{document}"/>
  <p:tag name="IGUANATEXSIZE" val="20"/>
  <p:tag name="IGUANATEXCURSOR" val="103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4.9868"/>
  <p:tag name="ORIGINALWIDTH" val="343.4571"/>
  <p:tag name="OUTPUTDPI" val="1200"/>
  <p:tag name="LATEXADDIN" val="\documentclass{article}&#10;\usepackage{amsmath}&#10;\pagestyle{empty}&#10;\begin{document}&#10;&#10;&#10;$\mathbf{C}_\text{FDE1}$&#10;&#10;\end{document}"/>
  <p:tag name="IGUANATEXSIZE" val="20"/>
  <p:tag name="IGUANATEXCURSOR" val="104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6.23921"/>
  <p:tag name="ORIGINALWIDTH" val="70.49118"/>
  <p:tag name="OUTPUTDPI" val="1200"/>
  <p:tag name="LATEXADDIN" val="\documentclass{article}&#10;\usepackage{amsmath}&#10;\pagestyle{empty}&#10;\begin{document}&#10;&#10;$\mathbf{b}$&#10;&#10;&#10;\end{document}"/>
  <p:tag name="IGUANATEXSIZE" val="20"/>
  <p:tag name="IGUANATEXCURSOR" val="92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4.9868"/>
  <p:tag name="ORIGINALWIDTH" val="346.4567"/>
  <p:tag name="OUTPUTDPI" val="1200"/>
  <p:tag name="LATEXADDIN" val="\documentclass{article}&#10;\usepackage{amsmath}&#10;\pagestyle{empty}&#10;\begin{document}&#10;&#10;&#10;$\mathbf{C}_\text{FDE2}$&#10;&#10;\end{document}"/>
  <p:tag name="IGUANATEXSIZE" val="20"/>
  <p:tag name="IGUANATEXCURSOR" val="104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0.24"/>
  <p:tag name="ORIGINALWIDTH" val="70.49118"/>
  <p:tag name="OUTPUTDPI" val="1200"/>
  <p:tag name="LATEXADDIN" val="\documentclass{article}&#10;\usepackage{amsmath}&#10;\pagestyle{empty}&#10;\begin{document}&#10;&#10;$\mathbf{y}$&#10;&#10;&#10;\end{document}"/>
  <p:tag name="IGUANATEXSIZE" val="20"/>
  <p:tag name="IGUANATEXCURSOR" val="91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0.24"/>
  <p:tag name="ORIGINALWIDTH" val="70.49118"/>
  <p:tag name="OUTPUTDPI" val="1200"/>
  <p:tag name="LATEXADDIN" val="\documentclass{article}&#10;\usepackage{amsmath}&#10;\pagestyle{empty}&#10;\begin{document}&#10;&#10;$\mathbf{y}$&#10;&#10;&#10;\end{document}"/>
  <p:tag name="IGUANATEXSIZE" val="20"/>
  <p:tag name="IGUANATEXCURSOR" val="91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0.24"/>
  <p:tag name="ORIGINALWIDTH" val="70.49118"/>
  <p:tag name="OUTPUTDPI" val="1200"/>
  <p:tag name="LATEXADDIN" val="\documentclass{article}&#10;\usepackage{amsmath}&#10;\pagestyle{empty}&#10;\begin{document}&#10;&#10;$\mathbf{y}$&#10;&#10;&#10;\end{document}"/>
  <p:tag name="IGUANATEXSIZE" val="20"/>
  <p:tag name="IGUANATEXCURSOR" val="91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0.24"/>
  <p:tag name="ORIGINALWIDTH" val="70.49118"/>
  <p:tag name="OUTPUTDPI" val="1200"/>
  <p:tag name="LATEXADDIN" val="\documentclass{article}&#10;\usepackage{amsmath}&#10;\pagestyle{empty}&#10;\begin{document}&#10;&#10;$\mathbf{y}$&#10;&#10;&#10;\end{document}"/>
  <p:tag name="IGUANATEXSIZE" val="20"/>
  <p:tag name="IGUANATEXCURSOR" val="91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0.24"/>
  <p:tag name="ORIGINALWIDTH" val="70.49118"/>
  <p:tag name="OUTPUTDPI" val="1200"/>
  <p:tag name="LATEXADDIN" val="\documentclass{article}&#10;\usepackage{amsmath}&#10;\pagestyle{empty}&#10;\begin{document}&#10;&#10;$\mathbf{y}$&#10;&#10;&#10;\end{document}"/>
  <p:tag name="IGUANATEXSIZE" val="20"/>
  <p:tag name="IGUANATEXCURSOR" val="91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6.23921"/>
  <p:tag name="ORIGINALWIDTH" val="50.99362"/>
  <p:tag name="OUTPUTDPI" val="1200"/>
  <p:tag name="LATEXADDIN" val="\documentclass{article}&#10;\usepackage{amsmath}&#10;\pagestyle{empty}&#10;\begin{document}&#10;&#10;$\tilde{\mathbf{r}}$&#10;&#10;&#10;\end{document}"/>
  <p:tag name="IGUANATEXSIZE" val="20"/>
  <p:tag name="IGUANATEXCURSOR" val="100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9.7338"/>
  <p:tag name="ORIGINALWIDTH" val="597.6753"/>
  <p:tag name="OUTPUTDPI" val="1200"/>
  <p:tag name="LATEXADDIN" val="\documentclass{article}&#10;\usepackage{amsmath}&#10;\pagestyle{empty}&#10;\begin{document}&#10;&#10;&#10;$\mathbf{R}_{\hat{h}} \mathbf{c}_\text{ZF} = \hat{\mathbf{g}}$&#10;&#10;\end{document}"/>
  <p:tag name="IGUANATEXSIZE" val="28"/>
  <p:tag name="IGUANATEXCURSOR" val="160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96.1379"/>
  <p:tag name="ORIGINALWIDTH" val="954.6306"/>
  <p:tag name="OUTPUTDPI" val="1200"/>
  <p:tag name="LATEXADDIN" val="\documentclass{article}&#10;\usepackage{amsmath}&#10;\usepackage{mathrsfs,amsmath}&#10;\interdisplaylinepenalty=2500&#10;\usepackage{cite}&#10;\usepackage{dcolumn}&#10;\usepackage{times}&#10;\usepackage{fancyhdr}&#10;\usepackage{setspace}&#10;\usepackage{rotating}&#10;\usepackage{pdflscape}&#10;\usepackage{epstopdf}&#10;\usepackage{booktabs}&#10;\usepackage{nicefrac}&#10;\usepackage{mathtools}&#10;\usepackage{listings}&#10;\usepackage{amsmath}&#10;\pagestyle{empty}&#10;\begin{document}&#10;&#10;&#10;$\mathbf{c}_\text{ZF} = &#10;\begin{bmatrix}&#10;c_\text{ZF}(-L_1) \\ \vdots \\ c_\text{ZF}(0) \\ \vdots \\ c_\text{ZF}(L_2)&#10;\end{bmatrix}$&#10;&#10;\end{document}"/>
  <p:tag name="IGUANATEXSIZE" val="20"/>
  <p:tag name="IGUANATEXCURSOR" val="568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42.6321"/>
  <p:tag name="ORIGINALWIDTH" val="824.8969"/>
  <p:tag name="OUTPUTDPI" val="1200"/>
  <p:tag name="LATEXADDIN" val="\documentclass{article}&#10;\usepackage{amsmath}&#10;\pagestyle{empty}&#10;\begin{document}&#10;&#10;$\hat{\mathbf{g}} = &#10;\begin{bmatrix} \hat{h}^\ast(L_1) \\ \vdots \\ \hat{h}^\ast(0) \\ \vdots \\ \hat{h}^\ast(-L_2)  \end{bmatrix}$&#10;&#10;&#10;\end{document}"/>
  <p:tag name="IGUANATEXSIZE" val="20"/>
  <p:tag name="IGUANATEXCURSOR" val="212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3.7346"/>
  <p:tag name="ORIGINALWIDTH" val="182.2272"/>
  <p:tag name="OUTPUTDPI" val="1200"/>
  <p:tag name="LATEXADDIN" val="\documentclass{article}&#10;\usepackage{amsmath}&#10;\pagestyle{empty}&#10;\begin{document}&#10;&#10;$s(t)$&#10;&#10;&#10;\end{document}"/>
  <p:tag name="IGUANATEXSIZE" val="20"/>
  <p:tag name="IGUANATEXCURSOR" val="83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92.1635"/>
  <p:tag name="ORIGINALWIDTH" val="2854.893"/>
  <p:tag name="OUTPUTDPI" val="1200"/>
  <p:tag name="LATEXADDIN" val="\documentclass{article}&#10;\usepackage{amsmath}&#10;\pagestyle{empty}&#10;\begin{document}&#10;&#10;$\mathbf{R}_{\hat{h}} = &#10;  \begin{bmatrix}&#10;  r_{\hat{h}}(0)   &amp; r^\ast_{\hat{h}}(1) &amp; \cdots  &amp; r^\ast_{\hat{h}}(L_{eq}-1)   \\&#10;  r_{\hat{h}}(1)    &amp; r_{\hat{h}}(0)  &amp; \cdots  &amp; r^\ast_{\hat{h}}(L_{eq}-2)   \\&#10;  \vdots      &amp; \vdots    &amp; \ddots  &amp;          \\&#10;  r_{\hat{h}}(L_{eq}-1) &amp; r_{\hat{h}}(L_{eq}-2) &amp; \cdots &amp; r_{\hat{h}}(0)     &#10; \end{bmatrix}$&#10;&#10;&#10;\end{document}"/>
  <p:tag name="IGUANATEXSIZE" val="20"/>
  <p:tag name="IGUANATEXCURSOR" val="435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73.2283"/>
  <p:tag name="ORIGINALWIDTH" val="1703.037"/>
  <p:tag name="OUTPUTDPI" val="1200"/>
  <p:tag name="LATEXADDIN" val="\documentclass{article}&#10;\usepackage{amsmath}&#10;\pagestyle{empty}&#10;\begin{document}&#10;&#10;&#10;$r_{\hat{h}}(k) = \sum_{n=-N_1}^{N_2} \hat{h}(n) \hat{h}^\ast(n-k)$&#10;&#10;\end{document}"/>
  <p:tag name="IGUANATEXSIZE" val="20"/>
  <p:tag name="IGUANATEXCURSOR" val="148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13.2358"/>
  <p:tag name="ORIGINALWIDTH" val="709.4113"/>
  <p:tag name="OUTPUTDPI" val="1200"/>
  <p:tag name="LATEXADDIN" val="\documentclass{article}&#10;\usepackage{amsmath}&#10;\pagestyle{empty}&#10;\begin{document}&#10;&#10;$\mathbf{R} \mathbf{c}_\text{MMSE} = \hat{\mathbf{g}}$&#10;&#10;&#10;\end{document}"/>
  <p:tag name="IGUANATEXSIZE" val="28"/>
  <p:tag name="IGUANATEXCURSOR" val="152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44.7319"/>
  <p:tag name="ORIGINALWIDTH" val="794.9006"/>
  <p:tag name="OUTPUTDPI" val="1200"/>
  <p:tag name="LATEXADDIN" val="\documentclass{article}&#10;\usepackage{amsmath}&#10;\pagestyle{empty}&#10;\begin{document}&#10;&#10;$\mathbf{R} = &#10;\mathbf{R}_{\hat{h}} + \hat{\sigma}^2_w \mathbf{I}$&#10;&#10;&#10;\end{document}"/>
  <p:tag name="IGUANATEXSIZE" val="28"/>
  <p:tag name="IGUANATEXCURSOR" val="164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96.8879"/>
  <p:tag name="ORIGINALWIDTH" val="1353.581"/>
  <p:tag name="OUTPUTDPI" val="1200"/>
  <p:tag name="LATEXADDIN" val="\documentclass{article}&#10;\usepackage{amsmath}&#10;\pagestyle{empty}&#10;\begin{document}&#10;&#10;$\mathbf{c}_\text{MMSE} = &#10;\begin{bmatrix}&#10;c_\text{MMSE}(-L_1) \\ \vdots \\ c_\text{MMSE}(0) \\ \vdots \\ c_\text{MMSE}(L_2)&#10;\end{bmatrix}$&#10;&#10;&#10;\end{document}"/>
  <p:tag name="IGUANATEXSIZE" val="20"/>
  <p:tag name="IGUANATEXCURSOR" val="237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42.6321"/>
  <p:tag name="ORIGINALWIDTH" val="824.8969"/>
  <p:tag name="OUTPUTDPI" val="1200"/>
  <p:tag name="LATEXADDIN" val="\documentclass{article}&#10;\usepackage{amsmath}&#10;\pagestyle{empty}&#10;\begin{document}&#10;&#10;$\hat{\mathbf{g}} = &#10;\begin{bmatrix} \hat{h}^\ast(L_1) \\ \vdots \\ \hat{h}^\ast(0) \\ \vdots \\ \hat{h}^\ast(-L_2)  \end{bmatrix}$&#10;&#10;&#10;\end{document}"/>
  <p:tag name="IGUANATEXSIZE" val="20"/>
  <p:tag name="IGUANATEXCURSOR" val="212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92.1635"/>
  <p:tag name="ORIGINALWIDTH" val="2854.893"/>
  <p:tag name="OUTPUTDPI" val="1200"/>
  <p:tag name="LATEXADDIN" val="\documentclass{article}&#10;\usepackage{amsmath}&#10;\pagestyle{empty}&#10;\begin{document}&#10;&#10;$\mathbf{R}_{\hat{h}} = &#10;  \begin{bmatrix}&#10;  r_{\hat{h}}(0)   &amp; r^\ast_{\hat{h}}(1) &amp; \cdots  &amp; r^\ast_{\hat{h}}(L_{eq}-1)   \\&#10;  r_{\hat{h}}(1)    &amp; r_{\hat{h}}(0)  &amp; \cdots  &amp; r^\ast_{\hat{h}}(L_{eq}-2)   \\&#10;  \vdots      &amp; \vdots    &amp; \ddots  &amp;          \\&#10;  r_{\hat{h}}(L_{eq}-1) &amp; r_{\hat{h}}(L_{eq}-2) &amp; \cdots &amp; r_{\hat{h}}(0)     &#10; \end{bmatrix}$&#10;&#10;&#10;\end{document}"/>
  <p:tag name="IGUANATEXSIZE" val="20"/>
  <p:tag name="IGUANATEXCURSOR" val="435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73.2283"/>
  <p:tag name="ORIGINALWIDTH" val="1703.037"/>
  <p:tag name="OUTPUTDPI" val="1200"/>
  <p:tag name="LATEXADDIN" val="\documentclass{article}&#10;\usepackage{amsmath}&#10;\pagestyle{empty}&#10;\begin{document}&#10;&#10;&#10;$r_{\hat{h}}(k) = \sum_{n=-N_1}^{N_2} \hat{h}(n) \hat{h}^\ast(n-k)$&#10;&#10;\end{document}"/>
  <p:tag name="IGUANATEXSIZE" val="20"/>
  <p:tag name="IGUANATEXCURSOR" val="148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92.1635"/>
  <p:tag name="ORIGINALWIDTH" val="2854.893"/>
  <p:tag name="OUTPUTDPI" val="1200"/>
  <p:tag name="LATEXADDIN" val="\documentclass{article}&#10;\usepackage{amsmath}&#10;\pagestyle{empty}&#10;\begin{document}&#10;&#10;$\mathbf{R}_{\hat{h}} = &#10;  \begin{bmatrix}&#10;  r_{\hat{h}}(0)   &amp; r^\ast_{\hat{h}}(1) &amp; \cdots  &amp; r^\ast_{\hat{h}}(L_{eq}-1)   \\&#10;  r_{\hat{h}}(1)    &amp; r_{\hat{h}}(0)  &amp; \cdots  &amp; r^\ast_{\hat{h}}(L_{eq}-2)   \\&#10;  \vdots      &amp; \vdots    &amp; \ddots  &amp;          \\&#10;  r_{\hat{h}}(L_{eq}-1) &amp; r_{\hat{h}}(L_{eq}-2) &amp; \cdots &amp; r_{\hat{h}}(0)     &#10; \end{bmatrix}$&#10;&#10;&#10;\end{document}"/>
  <p:tag name="IGUANATEXSIZE" val="20"/>
  <p:tag name="IGUANATEXCURSOR" val="435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73.2283"/>
  <p:tag name="ORIGINALWIDTH" val="2941.132"/>
  <p:tag name="OUTPUTDPI" val="1200"/>
  <p:tag name="LATEXADDIN" val="\documentclass{article}&#10;\usepackage{amsmath}&#10;\pagestyle{empty}&#10;\begin{document}&#10;&#10;&#10;$r_{\hat{h}}(k) = \sum_{n=-N_1}^{N_2} \hat{h}(n) \hat{h}^\ast(n-k)\quad$&#10;for&#10;$\quad-37 \leq k \leq 37$&#10;\end{document}"/>
  <p:tag name="IGUANATEXSIZE" val="20"/>
  <p:tag name="IGUANATEXCURSOR" val="165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3.49835"/>
  <p:tag name="ORIGINALWIDTH" val="124.4844"/>
  <p:tag name="OUTPUTDPI" val="1200"/>
  <p:tag name="LATEXADDIN" val="\documentclass{article}&#10;\usepackage{amsmath}&#10;\pagestyle{empty}&#10;\begin{document}&#10;&#10;&#10;$\cdots$&#10;&#10;&#10;\end{document}"/>
  <p:tag name="IGUANATEXSIZE" val="20"/>
  <p:tag name="IGUANATEXCURSOR" val="86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02.6621"/>
  <p:tag name="ORIGINALWIDTH" val="2790.401"/>
  <p:tag name="OUTPUTDPI" val="1200"/>
  <p:tag name="LATEXADDIN" val="\documentclass{article}&#10;\usepackage{amsmath}&#10;\pagestyle{empty}&#10;\begin{document}&#10;&#10;$\mathbf{R} = &#10;  \begin{bmatrix}&#10;  r_{\hat{h}}(0) + \hat{\sigma}^2_w   &amp; r^\ast_{\hat{h}}(1) &amp; \cdots  &amp; r^\ast_{\hat{h}}(L_{eq}-1)   \\&#10;  r_{\hat{h}}(1)    &amp; r_{\hat{h}}(0) + \hat{\sigma}^2_w  &amp; \cdots  &amp; r^\ast_{\hat{h}}(L_{eq}-2)   \\&#10;  \vdots      &amp; \vdots    &amp; \ddots  &amp;          \\&#10;  r_{\hat{h}}(L_{eq}-1) &amp; r_{\hat{h}}(L_{eq}-2) &amp; \cdots &amp; r_{\hat{h}}(0) + \hat{\sigma}^2_w     &#10; \end{bmatrix}$&#10;&#10;&#10;\end{document}"/>
  <p:tag name="IGUANATEXSIZE" val="20"/>
  <p:tag name="IGUANATEXCURSOR" val="482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53.2058"/>
  <p:tag name="ORIGINALWIDTH" val="1286.089"/>
  <p:tag name="OUTPUTDPI" val="1200"/>
  <p:tag name="LATEXADDIN" val="\documentclass{article}&#10;\usepackage{amsmath}&#10;\pagestyle{empty}&#10;\begin{document}&#10;&#10;\begin{align*}&#10;\text{Solve }\quad \mathbf{R}_{\hat{h}} \mathbf{c}_\text{ZF} &amp;= \hat{\mathbf{g}} \\&#10;\text{Invert } \quad \quad \mathbf{c}_\text{ZF} &amp;= \mathbf{R}_{\hat{h}}^{-1} \hat{\mathbf{g}}&#10;\end{align*}&#10;&#10;\end{document}"/>
  <p:tag name="IGUANATEXSIZE" val="28"/>
  <p:tag name="IGUANATEXCURSOR" val="285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14.9606"/>
  <p:tag name="ORIGINALWIDTH" val="1405.324"/>
  <p:tag name="OUTPUTDPI" val="1200"/>
  <p:tag name="LATEXADDIN" val="\documentclass{article}&#10;\usepackage{amsmath}&#10;\pagestyle{empty}&#10;\begin{document}&#10;&#10;\begin{align*}&#10;\text{Solve }\quad \mathbf{R} \mathbf{c}_\text{MMSE} &amp;= \hat{\mathbf{g}} \\&#10;\text{Invert } \; \; \quad \mathbf{c}_\text{MMSE} &amp;= \mathbf{R}^{-1} \hat{\mathbf{g}}&#10;\end{align*}&#10;&#10;\end{document}"/>
  <p:tag name="IGUANATEXSIZE" val="28"/>
  <p:tag name="IGUANATEXCURSOR" val="193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92.1635"/>
  <p:tag name="ORIGINALWIDTH" val="2854.893"/>
  <p:tag name="OUTPUTDPI" val="1200"/>
  <p:tag name="LATEXADDIN" val="\documentclass{article}&#10;\usepackage{amsmath}&#10;\pagestyle{empty}&#10;\begin{document}&#10;&#10;$\mathbf{R}_{\hat{h}} = &#10;  \begin{bmatrix}&#10;  r_{\hat{h}}(0)   &amp; r^\ast_{\hat{h}}(1) &amp; \cdots  &amp; r^\ast_{\hat{h}}(L_{eq}-1)   \\&#10;  r_{\hat{h}}(1)    &amp; r_{\hat{h}}(0)  &amp; \cdots  &amp; r^\ast_{\hat{h}}(L_{eq}-2)   \\&#10;  \vdots      &amp; \vdots    &amp; \ddots  &amp;          \\&#10;  r_{\hat{h}}(L_{eq}-1) &amp; r_{\hat{h}}(L_{eq}-2) &amp; \cdots &amp; r_{\hat{h}}(0)     &#10; \end{bmatrix}$&#10;&#10;&#10;\end{document}"/>
  <p:tag name="IGUANATEXSIZE" val="20"/>
  <p:tag name="IGUANATEXCURSOR" val="435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73.2283"/>
  <p:tag name="ORIGINALWIDTH" val="2941.132"/>
  <p:tag name="OUTPUTDPI" val="1200"/>
  <p:tag name="LATEXADDIN" val="\documentclass{article}&#10;\usepackage{amsmath}&#10;\pagestyle{empty}&#10;\begin{document}&#10;&#10;&#10;$r_{\hat{h}}(k) = \sum_{n=-N_1}^{N_2} \hat{h}(n) \hat{h}^\ast(n-k)\quad$&#10;for&#10;$\quad-37 \leq k \leq 37$&#10;\end{document}"/>
  <p:tag name="IGUANATEXSIZE" val="20"/>
  <p:tag name="IGUANATEXCURSOR" val="165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02.6621"/>
  <p:tag name="ORIGINALWIDTH" val="2790.401"/>
  <p:tag name="OUTPUTDPI" val="1200"/>
  <p:tag name="LATEXADDIN" val="\documentclass{article}&#10;\usepackage{amsmath}&#10;\pagestyle{empty}&#10;\begin{document}&#10;&#10;$\mathbf{R} = &#10;  \begin{bmatrix}&#10;  r_{\hat{h}}(0) + \hat{\sigma}^2_w   &amp; r^\ast_{\hat{h}}(1) &amp; \cdots  &amp; r^\ast_{\hat{h}}(L_{eq}-1)   \\&#10;  r_{\hat{h}}(1)    &amp; r_{\hat{h}}(0) + \hat{\sigma}^2_w  &amp; \cdots  &amp; r^\ast_{\hat{h}}(L_{eq}-2)   \\&#10;  \vdots      &amp; \vdots    &amp; \ddots  &amp;          \\&#10;  r_{\hat{h}}(L_{eq}-1) &amp; r_{\hat{h}}(L_{eq}-2) &amp; \cdots &amp; r_{\hat{h}}(0) + \hat{\sigma}^2_w     &#10; \end{bmatrix}$&#10;&#10;&#10;\end{document}"/>
  <p:tag name="IGUANATEXSIZE" val="20"/>
  <p:tag name="IGUANATEXCURSOR" val="482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53.2058"/>
  <p:tag name="ORIGINALWIDTH" val="1286.089"/>
  <p:tag name="OUTPUTDPI" val="1200"/>
  <p:tag name="LATEXADDIN" val="\documentclass{article}&#10;\usepackage{amsmath}&#10;\pagestyle{empty}&#10;\begin{document}&#10;&#10;\begin{align*}&#10;\text{Solve }\quad \mathbf{R}_{\hat{h}} \mathbf{c}_\text{ZF} &amp;= \hat{\mathbf{g}} \\&#10;\text{Invert } \quad \quad \mathbf{c}_\text{ZF} &amp;= \mathbf{R}_{\hat{h}}^{-1} \hat{\mathbf{g}}&#10;\end{align*}&#10;&#10;\end{document}"/>
  <p:tag name="IGUANATEXSIZE" val="28"/>
  <p:tag name="IGUANATEXCURSOR" val="285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14.9606"/>
  <p:tag name="ORIGINALWIDTH" val="1405.324"/>
  <p:tag name="OUTPUTDPI" val="1200"/>
  <p:tag name="LATEXADDIN" val="\documentclass{article}&#10;\usepackage{amsmath}&#10;\pagestyle{empty}&#10;\begin{document}&#10;&#10;\begin{align*}&#10;\text{Solve }\quad \mathbf{R} \mathbf{c}_\text{MMSE} &amp;= \hat{\mathbf{g}} \\&#10;\text{Invert } \; \; \quad \mathbf{c}_\text{MMSE} &amp;= \mathbf{R}^{-1} \hat{\mathbf{g}}&#10;\end{align*}&#10;&#10;\end{document}"/>
  <p:tag name="IGUANATEXSIZE" val="28"/>
  <p:tag name="IGUANATEXCURSOR" val="193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13.2358"/>
  <p:tag name="ORIGINALWIDTH" val="709.4113"/>
  <p:tag name="OUTPUTDPI" val="1200"/>
  <p:tag name="LATEXADDIN" val="\documentclass{article}&#10;\usepackage{amsmath}&#10;\pagestyle{empty}&#10;\begin{document}&#10;&#10;$\mathbf{R} \mathbf{c}_\text{MMSE} = \hat{\mathbf{g}}$&#10;&#10;&#10;\end{document}"/>
  <p:tag name="IGUANATEXSIZE" val="28"/>
  <p:tag name="IGUANATEXCURSOR" val="135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6.23921"/>
  <p:tag name="ORIGINALWIDTH" val="102.7372"/>
  <p:tag name="OUTPUTDPI" val="1200"/>
  <p:tag name="LATEXADDIN" val="\documentclass{article}&#10;\usepackage{amsmath}&#10;\pagestyle{empty}&#10;\begin{document}&#10;&#10;$\mathbf{R}$ &#10;&#10;&#10;\end{document}"/>
  <p:tag name="IGUANATEXSIZE" val="28"/>
  <p:tag name="IGUANATEXCURSOR" val="92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3.49835"/>
  <p:tag name="ORIGINALWIDTH" val="124.4844"/>
  <p:tag name="OUTPUTDPI" val="1200"/>
  <p:tag name="LATEXADDIN" val="\documentclass{article}&#10;\usepackage{amsmath}&#10;\pagestyle{empty}&#10;\begin{document}&#10;&#10;&#10;$\cdots$&#10;&#10;&#10;\end{document}"/>
  <p:tag name="IGUANATEXSIZE" val="20"/>
  <p:tag name="IGUANATEXCURSOR" val="86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7.4841"/>
  <p:tag name="ORIGINALWIDTH" val="842.8947"/>
  <p:tag name="OUTPUTDPI" val="1200"/>
  <p:tag name="LATEXADDIN" val="\documentclass{article}&#10;\usepackage{amsmath}&#10;\pagestyle{empty}&#10;\begin{document}&#10;&#10;$\mathbf{c}_\text{MMSE} = \mathbf{R}^{-1} \hat{\mathbf{g}}$&#10;&#10;&#10;\end{document}"/>
  <p:tag name="IGUANATEXSIZE" val="28"/>
  <p:tag name="IGUANATEXCURSOR" val="140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13.2358"/>
  <p:tag name="ORIGINALWIDTH" val="709.4113"/>
  <p:tag name="OUTPUTDPI" val="1200"/>
  <p:tag name="LATEXADDIN" val="\documentclass{article}&#10;\usepackage{amsmath}&#10;\pagestyle{empty}&#10;\begin{document}&#10;&#10;$\mathbf{R} \mathbf{c}_\text{MMSE} = \hat{\mathbf{g}}$&#10;&#10;&#10;\end{document}"/>
  <p:tag name="IGUANATEXSIZE" val="28"/>
  <p:tag name="IGUANATEXCURSOR" val="135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6.23921"/>
  <p:tag name="ORIGINALWIDTH" val="102.7372"/>
  <p:tag name="OUTPUTDPI" val="1200"/>
  <p:tag name="LATEXADDIN" val="\documentclass{article}&#10;\usepackage{amsmath}&#10;\pagestyle{empty}&#10;\begin{document}&#10;&#10;$\mathbf{R}$ &#10;&#10;&#10;\end{document}"/>
  <p:tag name="IGUANATEXSIZE" val="28"/>
  <p:tag name="IGUANATEXCURSOR" val="92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85.6393"/>
  <p:tag name="ORIGINALWIDTH" val="2977.128"/>
  <p:tag name="OUTPUTDPI" val="1200"/>
  <p:tag name="LATEXADDIN" val="\documentclass{article}&#10;\usepackage{amsmath}&#10;\usepackage{amsmath}&#10;\usepackage{mathrsfs,amsmath}&#10;\interdisplaylinepenalty=2500&#10;\usepackage{cite}&#10;\usepackage{dcolumn}&#10;\usepackage{times}&#10;\usepackage{fancyhdr}&#10;\usepackage{setspace}&#10;\usepackage{rotating}&#10;\usepackage{pdflscape}&#10;&#10;\usepackage{latexsym} % Need this for \Box&#10;\usepackage{graphicx}&#10;\usepackage{rotating}&#10;%\usepackage[pdftex]{graphicx}&#10;\usepackage{epstopdf}&#10;&#10;\usepackage{epstopdf}&#10;\usepackage{booktabs}&#10;\usepackage{nicefrac}&#10;\usepackage{mathtools}&#10;\usepackage{listings}&#10;\usepackage{xcolor}&#10;&#10;\pagestyle{empty}&#10;\begin{document}&#10;&#10;&#10;\begin{table}&#10;\begin{center}&#10;\begin{tabular}{lll}&#10; \toprule&#10; Algorithm    &amp; Data type &amp; Execution Time (ms) \\ \midrule&#10; Levinson Recursion  &amp; Real   &amp; 500      \\&#10; Levinson Recursion  &amp; Complex  &amp; 2500      \\&#10; LU Decomposition  &amp; Complex  &amp; 600      \\&#10; cuSolverSp   &amp; Complex &amp; 355.96    \\&#10; \bottomrule&#10;\end{tabular}&#10;\end{center}&#10;\label{tab:ZFMMSEtimingComparison}&#10;\end{table}&#10;&#10;\end{document}"/>
  <p:tag name="IGUANATEXSIZE" val="28"/>
  <p:tag name="IGUANATEXCURSOR" val="850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13.2358"/>
  <p:tag name="ORIGINALWIDTH" val="65.99173"/>
  <p:tag name="OUTPUTDPI" val="1200"/>
  <p:tag name="LATEXADDIN" val="\documentclass{article}&#10;\usepackage{amsmath}&#10;\pagestyle{empty}&#10;\begin{document}&#10;&#10;$\hat{\mathbf{g}}$&#10;&#10;&#10;\end{document}"/>
  <p:tag name="IGUANATEXSIZE" val="20"/>
  <p:tag name="IGUANATEXCURSOR" val="96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19.2351"/>
  <p:tag name="ORIGINALWIDTH" val="71.99102"/>
  <p:tag name="OUTPUTDPI" val="1200"/>
  <p:tag name="LATEXADDIN" val="\documentclass{article}&#10;\usepackage{amsmath}&#10;\pagestyle{empty}&#10;\begin{document}&#10;&#10;$\hat{\mathbf{h}}$&#10;&#10;\end{document}"/>
  <p:tag name="IGUANATEXSIZE" val="20"/>
  <p:tag name="IGUANATEXCURSOR" val="99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7.4841"/>
  <p:tag name="ORIGINALWIDTH" val="353.9557"/>
  <p:tag name="OUTPUTDPI" val="1200"/>
  <p:tag name="LATEXADDIN" val="\documentclass{article}&#10;\usepackage{amsmath}&#10;\pagestyle{empty}&#10;\begin{document}&#10;&#10;$\mathbf{R}_{\hat{h}\text{CRS}}$&#10;&#10;&#10;\end{document}"/>
  <p:tag name="IGUANATEXSIZE" val="20"/>
  <p:tag name="IGUANATEXCURSOR" val="110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4.99063"/>
  <p:tag name="ORIGINALWIDTH" val="179.2276"/>
  <p:tag name="OUTPUTDPI" val="1200"/>
  <p:tag name="LATEXADDIN" val="\documentclass{article}&#10;\usepackage{amsmath}&#10;\pagestyle{empty}&#10;\begin{document}&#10;&#10;$\mathbf{c}_\text{ZF}$&#10;&#10;&#10;\end{document}"/>
  <p:tag name="IGUANATEXSIZE" val="20"/>
  <p:tag name="IGUANATEXCURSOR" val="103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6.23921"/>
  <p:tag name="ORIGINALWIDTH" val="50.99362"/>
  <p:tag name="OUTPUTDPI" val="1200"/>
  <p:tag name="LATEXADDIN" val="\documentclass{article}&#10;\usepackage{amsmath}&#10;\pagestyle{empty}&#10;\begin{document}&#10;&#10;$\tilde{\mathbf{r}}$&#10;&#10;&#10;\end{document}"/>
  <p:tag name="IGUANATEXSIZE" val="20"/>
  <p:tag name="IGUANATEXCURSOR" val="81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5.48929"/>
  <p:tag name="ORIGINALWIDTH" val="97.48779"/>
  <p:tag name="OUTPUTDPI" val="1200"/>
  <p:tag name="LATEXADDIN" val="\documentclass{article}&#10;\usepackage{amsmath}&#10;\pagestyle{empty}&#10;\begin{document}&#10;&#10;$\mathbf{D}$&#10;&#10;&#10;\end{document}"/>
  <p:tag name="IGUANATEXSIZE" val="20"/>
  <p:tag name="IGUANATEXCURSOR" val="91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3.7346"/>
  <p:tag name="ORIGINALWIDTH" val="194.9756"/>
  <p:tag name="OUTPUTDPI" val="1200"/>
  <p:tag name="LATEXADDIN" val="\documentclass{article}&#10;\usepackage{amsmath}&#10;\pagestyle{empty}&#10;\begin{document}&#10;&#10;$h(t)$&#10;&#10;&#10;\end{document}"/>
  <p:tag name="IGUANATEXSIZE" val="20"/>
  <p:tag name="IGUANATEXCURSOR" val="86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0.24"/>
  <p:tag name="ORIGINALWIDTH" val="70.49118"/>
  <p:tag name="OUTPUTDPI" val="1200"/>
  <p:tag name="LATEXADDIN" val="\documentclass{article}&#10;\usepackage{amsmath}&#10;\pagestyle{empty}&#10;\begin{document}&#10;&#10;$\mathbf{y}$&#10;&#10;&#10;\end{document}"/>
  <p:tag name="IGUANATEXSIZE" val="20"/>
  <p:tag name="IGUANATEXCURSOR" val="91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13.2358"/>
  <p:tag name="ORIGINALWIDTH" val="65.99173"/>
  <p:tag name="OUTPUTDPI" val="1200"/>
  <p:tag name="LATEXADDIN" val="\documentclass{article}&#10;\usepackage{amsmath}&#10;\pagestyle{empty}&#10;\begin{document}&#10;&#10;$\hat{\mathbf{g}}$&#10;&#10;&#10;\end{document}"/>
  <p:tag name="IGUANATEXSIZE" val="20"/>
  <p:tag name="IGUANATEXCURSOR" val="96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19.2351"/>
  <p:tag name="ORIGINALWIDTH" val="71.99102"/>
  <p:tag name="OUTPUTDPI" val="1200"/>
  <p:tag name="LATEXADDIN" val="\documentclass{article}&#10;\usepackage{amsmath}&#10;\pagestyle{empty}&#10;\begin{document}&#10;&#10;$\hat{\mathbf{h}}$&#10;&#10;\end{document}"/>
  <p:tag name="IGUANATEXSIZE" val="20"/>
  <p:tag name="IGUANATEXCURSOR" val="99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6.23921"/>
  <p:tag name="ORIGINALWIDTH" val="50.99362"/>
  <p:tag name="OUTPUTDPI" val="1200"/>
  <p:tag name="LATEXADDIN" val="\documentclass{article}&#10;\usepackage{amsmath}&#10;\pagestyle{empty}&#10;\begin{document}&#10;&#10;$\tilde{\mathbf{r}}$&#10;&#10;&#10;\end{document}"/>
  <p:tag name="IGUANATEXSIZE" val="20"/>
  <p:tag name="IGUANATEXCURSOR" val="81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5.48929"/>
  <p:tag name="ORIGINALWIDTH" val="97.48779"/>
  <p:tag name="OUTPUTDPI" val="1200"/>
  <p:tag name="LATEXADDIN" val="\documentclass{article}&#10;\usepackage{amsmath}&#10;\pagestyle{empty}&#10;\begin{document}&#10;&#10;$\mathbf{D}$&#10;&#10;&#10;\end{document}"/>
  <p:tag name="IGUANATEXSIZE" val="20"/>
  <p:tag name="IGUANATEXCURSOR" val="91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0.24"/>
  <p:tag name="ORIGINALWIDTH" val="70.49118"/>
  <p:tag name="OUTPUTDPI" val="1200"/>
  <p:tag name="LATEXADDIN" val="\documentclass{article}&#10;\usepackage{amsmath}&#10;\pagestyle{empty}&#10;\begin{document}&#10;&#10;$\mathbf{y}$&#10;&#10;&#10;\end{document}"/>
  <p:tag name="IGUANATEXSIZE" val="20"/>
  <p:tag name="IGUANATEXCURSOR" val="91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5.7368"/>
  <p:tag name="ORIGINALWIDTH" val="295.4631"/>
  <p:tag name="OUTPUTDPI" val="1200"/>
  <p:tag name="LATEXADDIN" val="\documentclass{article}&#10;\usepackage{amsmath}&#10;\pagestyle{empty}&#10;\begin{document}&#10;&#10;$\mathbf{R}_{\text{CRS}}$&#10;&#10;&#10;\end{document}"/>
  <p:tag name="IGUANATEXSIZE" val="20"/>
  <p:tag name="IGUANATEXCURSOR" val="104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6.49047"/>
  <p:tag name="ORIGINALWIDTH" val="356.2054"/>
  <p:tag name="OUTPUTDPI" val="1200"/>
  <p:tag name="LATEXADDIN" val="\documentclass{article}&#10;\usepackage{amsmath}&#10;\pagestyle{empty}&#10;\begin{document}&#10;&#10;$\mathbf{c}_\text{MMSE}$&#10;&#10;&#10;\end{document}"/>
  <p:tag name="IGUANATEXSIZE" val="20"/>
  <p:tag name="IGUANATEXCURSOR" val="103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34.9832"/>
  <p:tag name="ORIGINALWIDTH" val="134.9832"/>
  <p:tag name="OUTPUTDPI" val="1200"/>
  <p:tag name="LATEXADDIN" val="\documentclass{article}&#10;\usepackage{amsmath}&#10;\pagestyle{empty}&#10;\begin{document}&#10;&#10;$\hat{\sigma}^2_w$&#10;&#10;&#10;\end{document}"/>
  <p:tag name="IGUANATEXSIZE" val="20"/>
  <p:tag name="IGUANATEXCURSOR" val="82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68.7289"/>
  <p:tag name="ORIGINALWIDTH" val="1193.101"/>
  <p:tag name="OUTPUTDPI" val="1200"/>
  <p:tag name="LATEXADDIN" val="\documentclass{article}&#10;\usepackage{amsmath}&#10;\pagestyle{empty}&#10;\begin{document}&#10;&#10;&#10;$\mathbf{c}_\text{CMA}^{(b+1)} = \mathbf{c}_\text{CMA}^{(b)}-\mu \nabla J$&#10;&#10;\end{document}"/>
  <p:tag name="IGUANATEXSIZE" val="28"/>
  <p:tag name="IGUANATEXCURSOR" val="155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4.237"/>
  <p:tag name="ORIGINALWIDTH" val="244.4695"/>
  <p:tag name="OUTPUTDPI" val="1200"/>
  <p:tag name="LATEXADDIN" val="\documentclass{article}&#10;\usepackage{amsmath}&#10;\pagestyle{empty}&#10;\begin{document}&#10;&#10;$e^{j\omega_0 t}$&#10;&#10;&#10;\end{document}"/>
  <p:tag name="IGUANATEXSIZE" val="20"/>
  <p:tag name="IGUANATEXCURSOR" val="86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68.7289"/>
  <p:tag name="ORIGINALWIDTH" val="826.3967"/>
  <p:tag name="OUTPUTDPI" val="1200"/>
  <p:tag name="LATEXADDIN" val="\documentclass{article}&#10;\usepackage{amsmath}&#10;\pagestyle{empty}&#10;\begin{document}&#10;&#10;$\mathbf{c}_\text{CMA}^{(0)} = \mathbf{c}_\text{MMSE}$&#10;&#10;&#10;\end{document}"/>
  <p:tag name="IGUANATEXSIZE" val="28"/>
  <p:tag name="IGUANATEXCURSOR" val="135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97.2254"/>
  <p:tag name="ORIGINALWIDTH" val="3006.374"/>
  <p:tag name="OUTPUTDPI" val="1200"/>
  <p:tag name="LATEXADDIN" val="\documentclass{article}&#10;\usepackage{amsmath}&#10;\pagestyle{empty}&#10;\begin{document}&#10;&#10;$\nabla J(k) = \frac{1}{L_\text{pkt}} \sum^{L_\text{pkt}-1}_{m=0}  z(m) \tilde{r}^\ast(m-k), \quad -L_1 \leq k \leq L_2$&#10;&#10;&#10;\end{document}"/>
  <p:tag name="IGUANATEXSIZE" val="28"/>
  <p:tag name="IGUANATEXCURSOR" val="210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6.23921"/>
  <p:tag name="ORIGINALWIDTH" val="50.99362"/>
  <p:tag name="OUTPUTDPI" val="1200"/>
  <p:tag name="LATEXADDIN" val="\documentclass{article}&#10;\usepackage{amsmath}&#10;\pagestyle{empty}&#10;\begin{document}&#10;&#10;$\tilde{\mathbf{r}}$&#10;&#10;&#10;\end{document}"/>
  <p:tag name="IGUANATEXSIZE" val="20"/>
  <p:tag name="IGUANATEXCURSOR" val="100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68.7289"/>
  <p:tag name="ORIGINALWIDTH" val="826.3967"/>
  <p:tag name="OUTPUTDPI" val="1200"/>
  <p:tag name="LATEXADDIN" val="\documentclass{article}&#10;\usepackage{amsmath}&#10;\pagestyle{empty}&#10;\begin{document}&#10;&#10;$\mathbf{c}_\text{CMA}^{(0)} = \mathbf{c}_\text{MMSE}$&#10;&#10;&#10;\end{document}"/>
  <p:tag name="IGUANATEXSIZE" val="28"/>
  <p:tag name="IGUANATEXCURSOR" val="135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68.7289"/>
  <p:tag name="ORIGINALWIDTH" val="296.9629"/>
  <p:tag name="OUTPUTDPI" val="1200"/>
  <p:tag name="LATEXADDIN" val="\documentclass{article}&#10;\usepackage{amsmath}&#10;\pagestyle{empty}&#10;\begin{document}&#10;&#10;$\mathbf{c}_\text{CMA}^{(b+1)}$&#10;&#10;&#10;\end{document}"/>
  <p:tag name="IGUANATEXSIZE" val="20"/>
  <p:tag name="IGUANATEXCURSOR" val="110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6.23921"/>
  <p:tag name="ORIGINALWIDTH" val="50.99362"/>
  <p:tag name="OUTPUTDPI" val="1200"/>
  <p:tag name="LATEXADDIN" val="\documentclass{article}&#10;\usepackage{amsmath}&#10;\pagestyle{empty}&#10;\begin{document}&#10;&#10;$\tilde{\mathbf{r}}$&#10;&#10;&#10;\end{document}"/>
  <p:tag name="IGUANATEXSIZE" val="20"/>
  <p:tag name="IGUANATEXCURSOR" val="100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5.48929"/>
  <p:tag name="ORIGINALWIDTH" val="97.48779"/>
  <p:tag name="OUTPUTDPI" val="1200"/>
  <p:tag name="LATEXADDIN" val="\documentclass{article}&#10;\usepackage{amsmath}&#10;\pagestyle{empty}&#10;\begin{document}&#10;&#10;$\mathbf{D}$&#10;&#10;&#10;\end{document}"/>
  <p:tag name="IGUANATEXSIZE" val="20"/>
  <p:tag name="IGUANATEXCURSOR" val="91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0.24"/>
  <p:tag name="ORIGINALWIDTH" val="70.49118"/>
  <p:tag name="OUTPUTDPI" val="1200"/>
  <p:tag name="LATEXADDIN" val="\documentclass{article}&#10;\usepackage{amsmath}&#10;\pagestyle{empty}&#10;\begin{document}&#10;&#10;$\mathbf{y}$&#10;&#10;&#10;\end{document}"/>
  <p:tag name="IGUANATEXSIZE" val="20"/>
  <p:tag name="IGUANATEXCURSOR" val="91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68.7289"/>
  <p:tag name="ORIGINALWIDTH" val="296.9629"/>
  <p:tag name="OUTPUTDPI" val="1200"/>
  <p:tag name="LATEXADDIN" val="\documentclass{article}&#10;\usepackage{amsmath}&#10;\pagestyle{empty}&#10;\begin{document}&#10;&#10;$\mathbf{c}_\text{CMA}^{(b+1)}$&#10;&#10;&#10;\end{document}"/>
  <p:tag name="IGUANATEXSIZE" val="20"/>
  <p:tag name="IGUANATEXCURSOR" val="110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9.98874"/>
  <p:tag name="ORIGINALWIDTH" val="177.7278"/>
  <p:tag name="OUTPUTDPI" val="1200"/>
  <p:tag name="LATEXADDIN" val="\documentclass{article}&#10;\usepackage{amsmath}&#10;\pagestyle{empty}&#10;\begin{document}&#10;&#10;$\nabla J$ &#10;&#10;&#10;\end{document}"/>
  <p:tag name="IGUANATEXSIZE" val="24"/>
  <p:tag name="IGUANATEXCURSOR" val="90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6.4867"/>
  <p:tag name="ORIGINALWIDTH" val="155.9805"/>
  <p:tag name="OUTPUTDPI" val="1200"/>
  <p:tag name="LATEXADDIN" val="\documentclass{article}&#10;\usepackage{amsmath}&#10;\pagestyle{empty}&#10;\begin{document}&#10;&#10;$e^{j\phi}$&#10;&#10;&#10;\end{document}"/>
  <p:tag name="IGUANATEXSIZE" val="20"/>
  <p:tag name="IGUANATEXCURSOR" val="90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9.98874"/>
  <p:tag name="ORIGINALWIDTH" val="177.7278"/>
  <p:tag name="OUTPUTDPI" val="1200"/>
  <p:tag name="LATEXADDIN" val="\documentclass{article}&#10;\usepackage{amsmath}&#10;\pagestyle{empty}&#10;\begin{document}&#10;&#10;$\nabla J$ &#10;&#10;&#10;\end{document}"/>
  <p:tag name="IGUANATEXSIZE" val="28"/>
  <p:tag name="IGUANATEXCURSOR" val="92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9.98874"/>
  <p:tag name="ORIGINALWIDTH" val="177.7278"/>
  <p:tag name="OUTPUTDPI" val="1200"/>
  <p:tag name="LATEXADDIN" val="\documentclass{article}&#10;\usepackage{amsmath}&#10;\pagestyle{empty}&#10;\begin{document}&#10;&#10;$\nabla J$ &#10;&#10;&#10;\end{document}"/>
  <p:tag name="IGUANATEXSIZE" val="28"/>
  <p:tag name="IGUANATEXCURSOR" val="92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9.98874"/>
  <p:tag name="ORIGINALWIDTH" val="177.7278"/>
  <p:tag name="OUTPUTDPI" val="1200"/>
  <p:tag name="LATEXADDIN" val="\documentclass{article}&#10;\usepackage{amsmath}&#10;\pagestyle{empty}&#10;\begin{document}&#10;&#10;$\nabla J$ &#10;&#10;&#10;\end{document}"/>
  <p:tag name="IGUANATEXSIZE" val="24"/>
  <p:tag name="IGUANATEXCURSOR" val="90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87.1766"/>
  <p:tag name="ORIGINALWIDTH" val="2637.42"/>
  <p:tag name="OUTPUTDPI" val="1200"/>
  <p:tag name="LATEXADDIN" val="\documentclass{article}&#10;\usepackage{amsmath}&#10;\usepackage{amsmath}&#10;\usepackage{mathrsfs,amsmath}&#10;\interdisplaylinepenalty=2500&#10;\usepackage{cite}&#10;\usepackage{dcolumn}&#10;\usepackage{times}&#10;\usepackage{fancyhdr}&#10;\usepackage{setspace}&#10;\usepackage{rotating}&#10;\usepackage{pdflscape}&#10;&#10;\usepackage{latexsym} % Need this for \Box&#10;\usepackage{graphicx}&#10;\usepackage{rotating}&#10;%\usepackage[pdftex]{graphicx}&#10;\usepackage{epstopdf}&#10;&#10;\usepackage{epstopdf}&#10;\usepackage{booktabs}&#10;\usepackage{nicefrac}&#10;\usepackage{mathtools}&#10;\usepackage{listings}&#10;\usepackage{xcolor}&#10;&#10;\pagestyle{empty}&#10;\begin{document}&#10;&#10;&#10;\begin{table}&#10;\begin{center}&#10;\begin{tabular}{lll}&#10; \toprule&#10;CMA Iteration Algorithm  &amp; Execution Time (ms) \\ \midrule&#10; $\nabla J$ directly   &amp; 421.317    \\&#10; Reformulating $\nabla J$ &amp; 88.774    \\    &#10; \bottomrule&#10;\end{tabular}&#10;\end{center}&#10;\label{tab:ZFMMSEtimingComparison}&#10;\end{table}&#10;&#10;\end{document}"/>
  <p:tag name="IGUANATEXSIZE" val="28"/>
  <p:tag name="IGUANATEXCURSOR" val="743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97.2254"/>
  <p:tag name="ORIGINALWIDTH" val="3006.374"/>
  <p:tag name="OUTPUTDPI" val="1200"/>
  <p:tag name="LATEXADDIN" val="\documentclass{article}&#10;\usepackage{amsmath}&#10;\pagestyle{empty}&#10;\begin{document}&#10;&#10;$\nabla J(k) = \frac{1}{L_\text{pkt}} \sum^{L_\text{pkt}-1}_{m=0}  z(m) \tilde{r}^\ast(m-k), \quad -L_1 \leq k \leq L_2$&#10;&#10;&#10;\end{document}"/>
  <p:tag name="IGUANATEXSIZE" val="28"/>
  <p:tag name="IGUANATEXCURSOR" val="137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3.7346"/>
  <p:tag name="ORIGINALWIDTH" val="772.4034"/>
  <p:tag name="OUTPUTDPI" val="1200"/>
  <p:tag name="LATEXADDIN" val="\documentclass{article}&#10;\usepackage{amsmath}&#10;\pagestyle{empty}&#10;\begin{document}&#10;&#10;$\rho(n) = \tilde{r}^\ast(-n)$&#10;&#10;&#10;\end{document}"/>
  <p:tag name="IGUANATEXSIZE" val="20"/>
  <p:tag name="IGUANATEXCURSOR" val="108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26.3967"/>
  <p:tag name="ORIGINALWIDTH" val="1600.3"/>
  <p:tag name="OUTPUTDPI" val="1200"/>
  <p:tag name="LATEXADDIN" val="\documentclass{article}&#10;\usepackage{amsmath}&#10;\pagestyle{empty}&#10;\begin{document}&#10;&#10;\begin{align*}&#10;\gamma(n)  &amp;= \sum^{L_\text{pkt}-1}_{m=0} z(m) \rho(n-m) \nonumber \\&#10;    &amp;= \sum^{L_\text{pkt}-1}_{m=0} z(m) \tilde{r}^\ast(m-n),&#10;  \label{eq:CMA_conv_z_rho}&#10;\end{align*}&#10;&#10;&#10;\end{document}"/>
  <p:tag name="IGUANATEXSIZE" val="20"/>
  <p:tag name="IGUANATEXCURSOR" val="96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76.228"/>
  <p:tag name="ORIGINALWIDTH" val="1924.26"/>
  <p:tag name="OUTPUTDPI" val="1200"/>
  <p:tag name="LATEXADDIN" val="\documentclass{article}&#10;\usepackage{amsmath}&#10;\pagestyle{empty}&#10;\begin{document}&#10;&#10;$\nabla J(k) = \frac{1}{L_\text{pkt}} \gamma(k), \quad -L_1 \leq k \leq L_2$&#10;&#10;&#10;\end{document}"/>
  <p:tag name="IGUANATEXSIZE" val="28"/>
  <p:tag name="IGUANATEXCURSOR" val="117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97.2254"/>
  <p:tag name="ORIGINALWIDTH" val="3006.374"/>
  <p:tag name="OUTPUTDPI" val="1200"/>
  <p:tag name="LATEXADDIN" val="\documentclass{article}&#10;\usepackage{amsmath}&#10;\pagestyle{empty}&#10;\begin{document}&#10;&#10;$\nabla J(k) = \frac{1}{L_\text{pkt}} \sum^{L_\text{pkt}-1}_{m=0}  z(m) \tilde{r}^\ast(m-k), \quad -L_1 \leq k \leq L_2$&#10;&#10;&#10;\end{document}"/>
  <p:tag name="IGUANATEXSIZE" val="28"/>
  <p:tag name="IGUANATEXCURSOR" val="137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3.7346"/>
  <p:tag name="ORIGINALWIDTH" val="772.4034"/>
  <p:tag name="OUTPUTDPI" val="1200"/>
  <p:tag name="LATEXADDIN" val="\documentclass{article}&#10;\usepackage{amsmath}&#10;\pagestyle{empty}&#10;\begin{document}&#10;&#10;$\rho(n) = \tilde{r}^\ast(-n)$&#10;&#10;&#10;\end{document}"/>
  <p:tag name="IGUANATEXSIZE" val="20"/>
  <p:tag name="IGUANATEXCURSOR" val="108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3.49835"/>
  <p:tag name="ORIGINALWIDTH" val="124.4844"/>
  <p:tag name="OUTPUTDPI" val="1200"/>
  <p:tag name="LATEXADDIN" val="\documentclass{article}&#10;\usepackage{amsmath}&#10;\pagestyle{empty}&#10;\begin{document}&#10;&#10;&#10;$\cdots$&#10;&#10;&#10;\end{document}"/>
  <p:tag name="IGUANATEXSIZE" val="20"/>
  <p:tag name="IGUANATEXCURSOR" val="86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3.7346"/>
  <p:tag name="ORIGINALWIDTH" val="218.9726"/>
  <p:tag name="OUTPUTDPI" val="1200"/>
  <p:tag name="LATEXADDIN" val="\documentclass{article}&#10;\usepackage{amsmath}&#10;\pagestyle{empty}&#10;\begin{document}&#10;&#10;$w(t)$&#10;&#10;&#10;\end{document}"/>
  <p:tag name="IGUANATEXSIZE" val="20"/>
  <p:tag name="IGUANATEXCURSOR" val="83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26.3967"/>
  <p:tag name="ORIGINALWIDTH" val="1600.3"/>
  <p:tag name="OUTPUTDPI" val="1200"/>
  <p:tag name="LATEXADDIN" val="\documentclass{article}&#10;\usepackage{amsmath}&#10;\pagestyle{empty}&#10;\begin{document}&#10;&#10;\begin{align*}&#10;\gamma(n)  &amp;= \sum^{L_\text{pkt}-1}_{m=0} z(m) \rho(n-m) \nonumber \\&#10;    &amp;= \sum^{L_\text{pkt}-1}_{m=0} z(m) \tilde{r}^\ast(m-n),&#10;  \label{eq:CMA_conv_z_rho}&#10;\end{align*}&#10;&#10;&#10;\end{document}"/>
  <p:tag name="IGUANATEXSIZE" val="20"/>
  <p:tag name="IGUANATEXCURSOR" val="96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76.228"/>
  <p:tag name="ORIGINALWIDTH" val="1924.26"/>
  <p:tag name="OUTPUTDPI" val="1200"/>
  <p:tag name="LATEXADDIN" val="\documentclass{article}&#10;\usepackage{amsmath}&#10;\pagestyle{empty}&#10;\begin{document}&#10;&#10;$\nabla J(k) = \frac{1}{L_\text{pkt}} \gamma(k), \quad -L_1 \leq k \leq L_2$&#10;&#10;&#10;\end{document}"/>
  <p:tag name="IGUANATEXSIZE" val="28"/>
  <p:tag name="IGUANATEXCURSOR" val="117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0.7349"/>
  <p:tag name="ORIGINALWIDTH" val="437.1953"/>
  <p:tag name="OUTPUTDPI" val="1200"/>
  <p:tag name="LATEXADDIN" val="\documentclass{article}&#10;\usepackage{amsmath}&#10;\pagestyle{empty}&#10;\begin{document}&#10;&#10;$L_\text{pkt}-1$&#10;&#10;&#10;\end{document}"/>
  <p:tag name="IGUANATEXSIZE" val="24"/>
  <p:tag name="IGUANATEXCURSOR" val="96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5.48929"/>
  <p:tag name="ORIGINALWIDTH" val="53.24331"/>
  <p:tag name="OUTPUTDPI" val="1200"/>
  <p:tag name="LATEXADDIN" val="\documentclass{article}&#10;\usepackage{amsmath}&#10;\pagestyle{empty}&#10;\begin{document}&#10;&#10;$0$&#10;&#10;&#10;\end{document}"/>
  <p:tag name="IGUANATEXSIZE" val="24"/>
  <p:tag name="IGUANATEXCURSOR" val="83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3.4871"/>
  <p:tag name="ORIGINALWIDTH" val="212.9734"/>
  <p:tag name="OUTPUTDPI" val="1200"/>
  <p:tag name="LATEXADDIN" val="\documentclass{article}&#10;\usepackage{amsmath}&#10;\pagestyle{empty}&#10;\begin{document}&#10;&#10;$-L_1$&#10;&#10;&#10;\end{document}"/>
  <p:tag name="IGUANATEXSIZE" val="24"/>
  <p:tag name="IGUANATEXCURSOR" val="86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3.4871"/>
  <p:tag name="ORIGINALWIDTH" val="124.4844"/>
  <p:tag name="OUTPUTDPI" val="1200"/>
  <p:tag name="LATEXADDIN" val="\documentclass{article}&#10;\usepackage{amsmath}&#10;\pagestyle{empty}&#10;\begin{document}&#10;&#10;$L_2$&#10;&#10;&#10;\end{document}"/>
  <p:tag name="IGUANATEXSIZE" val="24"/>
  <p:tag name="IGUANATEXCURSOR" val="82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6.24299"/>
  <p:tag name="ORIGINALWIDTH" val="68.24149"/>
  <p:tag name="OUTPUTDPI" val="1200"/>
  <p:tag name="LATEXADDIN" val="\documentclass{article}&#10;\usepackage{amsmath}&#10;\pagestyle{empty}&#10;\begin{document}&#10;&#10;$n$&#10;&#10;&#10;\end{document}"/>
  <p:tag name="IGUANATEXSIZE" val="24"/>
  <p:tag name="IGUANATEXCURSOR" val="82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3.7346"/>
  <p:tag name="ORIGINALWIDTH" val="218.2228"/>
  <p:tag name="OUTPUTDPI" val="1200"/>
  <p:tag name="LATEXADDIN" val="\documentclass{article}&#10;\usepackage{amsmath}&#10;\pagestyle{empty}&#10;\begin{document}&#10;&#10;$z(n)$&#10;&#10;&#10;\end{document}"/>
  <p:tag name="IGUANATEXSIZE" val="24"/>
  <p:tag name="IGUANATEXCURSOR" val="87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3.7346"/>
  <p:tag name="ORIGINALWIDTH" val="221.2224"/>
  <p:tag name="OUTPUTDPI" val="1200"/>
  <p:tag name="LATEXADDIN" val="\documentclass{article}&#10;\usepackage{amsmath}&#10;\pagestyle{empty}&#10;\begin{document}&#10;&#10;$\rho(n)$&#10;&#10;&#10;\end{document}"/>
  <p:tag name="IGUANATEXSIZE" val="24"/>
  <p:tag name="IGUANATEXCURSOR" val="89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3.7346"/>
  <p:tag name="ORIGINALWIDTH" val="229.4713"/>
  <p:tag name="OUTPUTDPI" val="1200"/>
  <p:tag name="LATEXADDIN" val="\documentclass{article}&#10;\usepackage{amsmath}&#10;\pagestyle{empty}&#10;\begin{document}&#10;&#10;$\gamma(n)$&#10;&#10;&#10;\end{document}"/>
  <p:tag name="IGUANATEXSIZE" val="24"/>
  <p:tag name="IGUANATEXCURSOR" val="88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3.7346"/>
  <p:tag name="ORIGINALWIDTH" val="186.7267"/>
  <p:tag name="OUTPUTDPI" val="1200"/>
  <p:tag name="LATEXADDIN" val="\documentclass{article}&#10;\usepackage{amsmath}&#10;\pagestyle{empty}&#10;\begin{document}&#10;&#10;$r(t)$&#10;&#10;&#10;\end{document}"/>
  <p:tag name="IGUANATEXSIZE" val="20"/>
  <p:tag name="IGUANATEXCURSOR" val="83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0.7349"/>
  <p:tag name="ORIGINALWIDTH" val="528.684"/>
  <p:tag name="OUTPUTDPI" val="1200"/>
  <p:tag name="LATEXADDIN" val="\documentclass{article}&#10;\usepackage{amsmath}&#10;\pagestyle{empty}&#10;\begin{document}&#10;&#10;$-L_\text{pkt}+1$&#10;&#10;&#10;\end{document}"/>
  <p:tag name="IGUANATEXSIZE" val="24"/>
  <p:tag name="IGUANATEXCURSOR" val="96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5.48929"/>
  <p:tag name="ORIGINALWIDTH" val="53.24331"/>
  <p:tag name="OUTPUTDPI" val="1200"/>
  <p:tag name="LATEXADDIN" val="\documentclass{article}&#10;\usepackage{amsmath}&#10;\pagestyle{empty}&#10;\begin{document}&#10;&#10;$0$&#10;&#10;&#10;\end{document}"/>
  <p:tag name="IGUANATEXSIZE" val="24"/>
  <p:tag name="IGUANATEXCURSOR" val="83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6.24299"/>
  <p:tag name="ORIGINALWIDTH" val="68.24149"/>
  <p:tag name="OUTPUTDPI" val="1200"/>
  <p:tag name="LATEXADDIN" val="\documentclass{article}&#10;\usepackage{amsmath}&#10;\pagestyle{empty}&#10;\begin{document}&#10;&#10;$n$&#10;&#10;&#10;\end{document}"/>
  <p:tag name="IGUANATEXSIZE" val="24"/>
  <p:tag name="IGUANATEXCURSOR" val="82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0.7349"/>
  <p:tag name="ORIGINALWIDTH" val="437.1953"/>
  <p:tag name="OUTPUTDPI" val="1200"/>
  <p:tag name="LATEXADDIN" val="\documentclass{article}&#10;\usepackage{amsmath}&#10;\pagestyle{empty}&#10;\begin{document}&#10;&#10;$L_\text{pkt}-1$&#10;&#10;&#10;\end{document}"/>
  <p:tag name="IGUANATEXSIZE" val="24"/>
  <p:tag name="IGUANATEXCURSOR" val="96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0.7349"/>
  <p:tag name="ORIGINALWIDTH" val="528.684"/>
  <p:tag name="OUTPUTDPI" val="1200"/>
  <p:tag name="LATEXADDIN" val="\documentclass{article}&#10;\usepackage{amsmath}&#10;\pagestyle{empty}&#10;\begin{document}&#10;&#10;$-L_\text{pkt}+1$&#10;&#10;&#10;\end{document}"/>
  <p:tag name="IGUANATEXSIZE" val="24"/>
  <p:tag name="IGUANATEXCURSOR" val="96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5.48929"/>
  <p:tag name="ORIGINALWIDTH" val="53.24331"/>
  <p:tag name="OUTPUTDPI" val="1200"/>
  <p:tag name="LATEXADDIN" val="\documentclass{article}&#10;\usepackage{amsmath}&#10;\pagestyle{empty}&#10;\begin{document}&#10;&#10;$0$&#10;&#10;&#10;\end{document}"/>
  <p:tag name="IGUANATEXSIZE" val="24"/>
  <p:tag name="IGUANATEXCURSOR" val="83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6.24299"/>
  <p:tag name="ORIGINALWIDTH" val="68.24149"/>
  <p:tag name="OUTPUTDPI" val="1200"/>
  <p:tag name="LATEXADDIN" val="\documentclass{article}&#10;\usepackage{amsmath}&#10;\pagestyle{empty}&#10;\begin{document}&#10;&#10;$n$&#10;&#10;&#10;\end{document}"/>
  <p:tag name="IGUANATEXSIZE" val="24"/>
  <p:tag name="IGUANATEXCURSOR" val="82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6.23921"/>
  <p:tag name="ORIGINALWIDTH" val="50.99362"/>
  <p:tag name="OUTPUTDPI" val="1200"/>
  <p:tag name="LATEXADDIN" val="\documentclass{article}&#10;\usepackage{amsmath}&#10;\pagestyle{empty}&#10;\begin{document}&#10;&#10;$\tilde{\mathbf{r}}$&#10;&#10;&#10;\end{document}"/>
  <p:tag name="IGUANATEXSIZE" val="20"/>
  <p:tag name="IGUANATEXCURSOR" val="100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68.7289"/>
  <p:tag name="ORIGINALWIDTH" val="289.4638"/>
  <p:tag name="OUTPUTDPI" val="1200"/>
  <p:tag name="LATEXADDIN" val="\documentclass{article}&#10;\usepackage{amsmath}&#10;\pagestyle{empty}&#10;\begin{document}&#10;&#10;$\mathbf{c}_\text{CMA}^{(b)}$&#10;&#10;&#10;\end{document}"/>
  <p:tag name="IGUANATEXSIZE" val="20"/>
  <p:tag name="IGUANATEXCURSOR" val="108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5.49307"/>
  <p:tag name="ORIGINALWIDTH" val="53.99323"/>
  <p:tag name="OUTPUTDPI" val="1200"/>
  <p:tag name="LATEXADDIN" val="\documentclass{article}&#10;\usepackage{amsmath}&#10;\pagestyle{empty}&#10;\begin{document}&#10;&#10;$\mathbf{z}$&#10;&#10;&#10;\end{document}"/>
  <p:tag name="IGUANATEXSIZE" val="20"/>
  <p:tag name="IGUANATEXCURSOR" val="91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6.23921"/>
  <p:tag name="ORIGINALWIDTH" val="70.49118"/>
  <p:tag name="OUTPUTDPI" val="1200"/>
  <p:tag name="LATEXADDIN" val="\documentclass{article}&#10;\usepackage{amsmath}&#10;\pagestyle{empty}&#10;\begin{document}&#10;&#10;$\mathbf{b}$&#10;&#10;&#10;\end{document}"/>
  <p:tag name="IGUANATEXSIZE" val="20"/>
  <p:tag name="IGUANATEXCURSOR" val="92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1.73976"/>
  <p:tag name="ORIGINALWIDTH" val="59.99252"/>
  <p:tag name="OUTPUTDPI" val="1200"/>
  <p:tag name="LATEXADDIN" val="\documentclass{article}&#10;\usepackage{amsmath}&#10;\pagestyle{empty}&#10;\begin{document}&#10;&#10;$\mathbf{\rho}$&#10;&#10;&#10;\end{document}"/>
  <p:tag name="IGUANATEXSIZE" val="20"/>
  <p:tag name="IGUANATEXCURSOR" val="95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9.98874"/>
  <p:tag name="ORIGINALWIDTH" val="177.7278"/>
  <p:tag name="OUTPUTDPI" val="1200"/>
  <p:tag name="LATEXADDIN" val="\documentclass{article}&#10;\usepackage{amsmath}&#10;\pagestyle{empty}&#10;\begin{document}&#10;&#10;$\nabla J$&#10;&#10;&#10;\end{document}"/>
  <p:tag name="IGUANATEXSIZE" val="20"/>
  <p:tag name="IGUANATEXCURSOR" val="90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1.73976"/>
  <p:tag name="ORIGINALWIDTH" val="68.24149"/>
  <p:tag name="OUTPUTDPI" val="1200"/>
  <p:tag name="LATEXADDIN" val="\documentclass{article}&#10;\usepackage{amsmath}&#10;\pagestyle{empty}&#10;\begin{document}&#10;&#10;$\mu$&#10;&#10;&#10;\end{document}"/>
  <p:tag name="IGUANATEXSIZE" val="20"/>
  <p:tag name="IGUANATEXCURSOR" val="85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68.7289"/>
  <p:tag name="ORIGINALWIDTH" val="296.9629"/>
  <p:tag name="OUTPUTDPI" val="1200"/>
  <p:tag name="LATEXADDIN" val="\documentclass{article}&#10;\usepackage{amsmath}&#10;\pagestyle{empty}&#10;\begin{document}&#10;&#10;$\mathbf{c}_\text{CMA}^{(b+1)}$&#10;&#10;&#10;\end{document}"/>
  <p:tag name="IGUANATEXSIZE" val="20"/>
  <p:tag name="IGUANATEXCURSOR" val="110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9.23882"/>
  <p:tag name="ORIGINALWIDTH" val="47.24409"/>
  <p:tag name="OUTPUTDPI" val="1200"/>
  <p:tag name="LATEXADDIN" val="\documentclass{article}&#10;\usepackage{amsmath}&#10;\pagestyle{empty}&#10;\begin{document}&#10;&#10;$\hat{\mathbf{s}}$&#10;&#10;&#10;\end{document}"/>
  <p:tag name="IGUANATEXSIZE" val="20"/>
  <p:tag name="IGUANATEXCURSOR" val="98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6.23921"/>
  <p:tag name="ORIGINALWIDTH" val="50.99362"/>
  <p:tag name="OUTPUTDPI" val="1200"/>
  <p:tag name="LATEXADDIN" val="\documentclass{article}&#10;\usepackage{amsmath}&#10;\pagestyle{empty}&#10;\begin{document}&#10;&#10;$\tilde{\mathbf{r}}$&#10;&#10;&#10;\end{document}"/>
  <p:tag name="IGUANATEXSIZE" val="20"/>
  <p:tag name="IGUANATEXCURSOR" val="100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5.48929"/>
  <p:tag name="ORIGINALWIDTH" val="97.48779"/>
  <p:tag name="OUTPUTDPI" val="1200"/>
  <p:tag name="LATEXADDIN" val="\documentclass{article}&#10;\usepackage{amsmath}&#10;\pagestyle{empty}&#10;\begin{document}&#10;&#10;$\mathbf{D}$&#10;&#10;&#10;\end{document}"/>
  <p:tag name="IGUANATEXSIZE" val="20"/>
  <p:tag name="IGUANATEXCURSOR" val="91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0.24"/>
  <p:tag name="ORIGINALWIDTH" val="70.49118"/>
  <p:tag name="OUTPUTDPI" val="1200"/>
  <p:tag name="LATEXADDIN" val="\documentclass{article}&#10;\usepackage{amsmath}&#10;\pagestyle{empty}&#10;\begin{document}&#10;&#10;$\mathbf{y}$&#10;&#10;&#10;\end{document}"/>
  <p:tag name="IGUANATEXSIZE" val="20"/>
  <p:tag name="IGUANATEXCURSOR" val="91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68.7289"/>
  <p:tag name="ORIGINALWIDTH" val="296.9629"/>
  <p:tag name="OUTPUTDPI" val="1200"/>
  <p:tag name="LATEXADDIN" val="\documentclass{article}&#10;\usepackage{amsmath}&#10;\pagestyle{empty}&#10;\begin{document}&#10;&#10;$\mathbf{c}_\text{CMA}^{(b+1)}$&#10;&#10;&#10;\end{document}"/>
  <p:tag name="IGUANATEXSIZE" val="20"/>
  <p:tag name="IGUANATEXCURSOR" val="110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64.2294"/>
  <p:tag name="ORIGINALWIDTH" val="2026.997"/>
  <p:tag name="OUTPUTDPI" val="1200"/>
  <p:tag name="LATEXADDIN" val="\documentclass{article}&#10;\usepackage{amsmath}&#10;\pagestyle{empty}&#10;\begin{document}&#10;&#10;$\omega_k = \frac{2\pi}{N_\text{FFT}} \;&#10;\text{for} \;&#10;k=0,1,\cdots,N_\text{FFT}-1$&#10;&#10;&#10;\end{document}"/>
  <p:tag name="IGUANATEXSIZE" val="28"/>
  <p:tag name="IGUANATEXCURSOR" val="164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3.7346"/>
  <p:tag name="ORIGINALWIDTH" val="182.2272"/>
  <p:tag name="OUTPUTDPI" val="1200"/>
  <p:tag name="LATEXADDIN" val="\documentclass{article}&#10;\usepackage{amsmath}&#10;\pagestyle{empty}&#10;\begin{document}&#10;&#10;$s(t)$&#10;&#10;&#10;\end{document}"/>
  <p:tag name="IGUANATEXSIZE" val="20"/>
  <p:tag name="IGUANATEXCURSOR" val="83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02.2122"/>
  <p:tag name="ORIGINALWIDTH" val="1763.78"/>
  <p:tag name="OUTPUTDPI" val="1200"/>
  <p:tag name="LATEXADDIN" val="\documentclass{article}&#10;\usepackage{amsmath}&#10;\pagestyle{empty}&#10;\begin{document}&#10;&#10;&#10;$C_\text{FDE2}(e^{j\omega_k}) = \frac{\hat{H}^\ast(e^{j\omega_k})}  {|\hat{H}(e^{j\omega_k})|^2  +  \frac{\Psi(e^{j\omega_k})}{\hat{\sigma}^2_w}}$&#10;&#10;\end{document}"/>
  <p:tag name="IGUANATEXSIZE" val="28"/>
  <p:tag name="IGUANATEXCURSOR" val="227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70.7162"/>
  <p:tag name="ORIGINALWIDTH" val="1555.306"/>
  <p:tag name="OUTPUTDPI" val="1200"/>
  <p:tag name="LATEXADDIN" val="\documentclass{article}&#10;\usepackage{amsmath}&#10;\pagestyle{empty}&#10;\begin{document}&#10;&#10;&#10;$C_\text{FDE1}(e^{j\omega_k}) = \frac{\hat{H}^\ast(e^{j\omega_k})}  {|\hat{H}(e^{j\omega_k})|^2  +  \frac{1}{\hat{\sigma}^2_w}}$&#10;&#10;\end{document}"/>
  <p:tag name="IGUANATEXSIZE" val="28"/>
  <p:tag name="IGUANATEXCURSOR" val="209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64.2294"/>
  <p:tag name="ORIGINALWIDTH" val="2026.997"/>
  <p:tag name="OUTPUTDPI" val="1200"/>
  <p:tag name="LATEXADDIN" val="\documentclass{article}&#10;\usepackage{amsmath}&#10;\pagestyle{empty}&#10;\begin{document}&#10;&#10;$\omega_k = \frac{2\pi}{N_\text{FFT}} \;&#10;\text{for} \;&#10;k=0,1,\cdots,N_\text{FFT}-1$&#10;&#10;&#10;\end{document}"/>
  <p:tag name="IGUANATEXSIZE" val="28"/>
  <p:tag name="IGUANATEXCURSOR" val="164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02.2122"/>
  <p:tag name="ORIGINALWIDTH" val="1763.78"/>
  <p:tag name="OUTPUTDPI" val="1200"/>
  <p:tag name="LATEXADDIN" val="\documentclass{article}&#10;\usepackage{amsmath}&#10;\pagestyle{empty}&#10;\begin{document}&#10;&#10;&#10;$C_\text{FDE2}(e^{j\omega_k}) = \frac{\hat{H}^\ast(e^{j\omega_k})}  {|\hat{H}(e^{j\omega_k})|^2  +  \frac{\Psi(e^{j\omega_k})}{\hat{\sigma}^2_w}}$&#10;&#10;\end{document}"/>
  <p:tag name="IGUANATEXSIZE" val="28"/>
  <p:tag name="IGUANATEXCURSOR" val="227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70.7162"/>
  <p:tag name="ORIGINALWIDTH" val="1555.306"/>
  <p:tag name="OUTPUTDPI" val="1200"/>
  <p:tag name="LATEXADDIN" val="\documentclass{article}&#10;\usepackage{amsmath}&#10;\pagestyle{empty}&#10;\begin{document}&#10;&#10;&#10;$C_\text{FDE1}(e^{j\omega_k}) = \frac{\hat{H}^\ast(e^{j\omega_k})}  {|\hat{H}(e^{j\omega_k})|^2  +  \frac{1}{\hat{\sigma}^2_w}}$&#10;&#10;\end{document}"/>
  <p:tag name="IGUANATEXSIZE" val="28"/>
  <p:tag name="IGUANATEXCURSOR" val="209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64.2294"/>
  <p:tag name="ORIGINALWIDTH" val="2026.997"/>
  <p:tag name="OUTPUTDPI" val="1200"/>
  <p:tag name="LATEXADDIN" val="\documentclass{article}&#10;\usepackage{amsmath}&#10;\pagestyle{empty}&#10;\begin{document}&#10;&#10;$\omega_k = \frac{2\pi}{N_\text{FFT}} \;&#10;\text{for} \;&#10;k=0,1,\cdots,N_\text{FFT}-1$&#10;&#10;&#10;\end{document}"/>
  <p:tag name="IGUANATEXSIZE" val="28"/>
  <p:tag name="IGUANATEXCURSOR" val="164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02.2122"/>
  <p:tag name="ORIGINALWIDTH" val="1763.78"/>
  <p:tag name="OUTPUTDPI" val="1200"/>
  <p:tag name="LATEXADDIN" val="\documentclass{article}&#10;\usepackage{amsmath}&#10;\pagestyle{empty}&#10;\begin{document}&#10;&#10;&#10;$C_\text{FDE2}(e^{j\omega_k}) = \frac{\hat{H}^\ast(e^{j\omega_k})}  {|\hat{H}(e^{j\omega_k})|^2  +  \frac{\Psi(e^{j\omega_k})}{\hat{\sigma}^2_w}}$&#10;&#10;\end{document}"/>
  <p:tag name="IGUANATEXSIZE" val="28"/>
  <p:tag name="IGUANATEXCURSOR" val="227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70.7162"/>
  <p:tag name="ORIGINALWIDTH" val="1555.306"/>
  <p:tag name="OUTPUTDPI" val="1200"/>
  <p:tag name="LATEXADDIN" val="\documentclass{article}&#10;\usepackage{amsmath}&#10;\pagestyle{empty}&#10;\begin{document}&#10;&#10;&#10;$C_\text{FDE1}(e^{j\omega_k}) = \frac{\hat{H}^\ast(e^{j\omega_k})}  {|\hat{H}(e^{j\omega_k})|^2  +  \frac{1}{\hat{\sigma}^2_w}}$&#10;&#10;\end{document}"/>
  <p:tag name="IGUANATEXSIZE" val="28"/>
  <p:tag name="IGUANATEXCURSOR" val="209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64.2294"/>
  <p:tag name="ORIGINALWIDTH" val="2026.997"/>
  <p:tag name="OUTPUTDPI" val="1200"/>
  <p:tag name="LATEXADDIN" val="\documentclass{article}&#10;\usepackage{amsmath}&#10;\pagestyle{empty}&#10;\begin{document}&#10;&#10;$\omega_k = \frac{2\pi}{N_\text{FFT}} \;&#10;\text{for} \;&#10;k=0,1,\cdots,N_\text{FFT}-1$&#10;&#10;&#10;\end{document}"/>
  <p:tag name="IGUANATEXSIZE" val="28"/>
  <p:tag name="IGUANATEXCURSOR" val="164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02.2122"/>
  <p:tag name="ORIGINALWIDTH" val="1751.031"/>
  <p:tag name="OUTPUTDPI" val="1200"/>
  <p:tag name="LATEXADDIN" val="\documentclass{article}&#10;\usepackage{amsmath}&#10;\pagestyle{empty}&#10;\begin{document}&#10;&#10;$\hat{S}_\text{FDE2}(e^{j\omega_k}) = \frac{\hat{H}^\ast(e^{j\omega_k}) \tilde{R}(e^{j\omega_k})}&#10;  {|\hat{H}(e^{j\omega_k})|^2  +  \frac{\Psi(e^{j\omega_k})}{\hat{\sigma}^2_w}}$&#10;&#10;&#10;\end{document}"/>
  <p:tag name="IGUANATEXSIZE" val="28"/>
  <p:tag name="IGUANATEXCURSOR" val="100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3.49835"/>
  <p:tag name="ORIGINALWIDTH" val="124.4844"/>
  <p:tag name="OUTPUTDPI" val="1200"/>
  <p:tag name="LATEXADDIN" val="\documentclass{article}&#10;\usepackage{amsmath}&#10;\pagestyle{empty}&#10;\begin{document}&#10;&#10;&#10;$\cdots$&#10;&#10;&#10;\end{document}"/>
  <p:tag name="IGUANATEXSIZE" val="20"/>
  <p:tag name="IGUANATEXCURSOR" val="86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70.7162"/>
  <p:tag name="ORIGINALWIDTH" val="1616.048"/>
  <p:tag name="OUTPUTDPI" val="1200"/>
  <p:tag name="LATEXADDIN" val="\documentclass{article}&#10;\usepackage{amsmath}&#10;\pagestyle{empty}&#10;\begin{document}&#10;&#10;$\hat{S}_\text{FDE1}(e^{j\omega_k}) = \frac{\hat{H}^\ast(e^{j\omega_k}) \tilde{R}(e^{j\omega_k})}&#10;  {|\hat{H}(e^{j\omega_k})|^2  +  \frac{1}{\hat{\sigma}^2_w}}$&#10;&#10;&#10;\end{document}"/>
  <p:tag name="IGUANATEXSIZE" val="28"/>
  <p:tag name="IGUANATEXCURSOR" val="178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02.2122"/>
  <p:tag name="ORIGINALWIDTH" val="1763.78"/>
  <p:tag name="OUTPUTDPI" val="1200"/>
  <p:tag name="LATEXADDIN" val="\documentclass{article}&#10;\usepackage{amsmath}&#10;\pagestyle{empty}&#10;\begin{document}&#10;&#10;&#10;$C_\text{FDE2}(e^{j\omega_k}) = \frac{\hat{H}^\ast(e^{j\omega_k})}  {|\hat{H}(e^{j\omega_k})|^2  +  \frac{\Psi(e^{j\omega_k})}{\hat{\sigma}^2_w}}$&#10;&#10;\end{document}"/>
  <p:tag name="IGUANATEXSIZE" val="28"/>
  <p:tag name="IGUANATEXCURSOR" val="227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70.7162"/>
  <p:tag name="ORIGINALWIDTH" val="1555.306"/>
  <p:tag name="OUTPUTDPI" val="1200"/>
  <p:tag name="LATEXADDIN" val="\documentclass{article}&#10;\usepackage{amsmath}&#10;\pagestyle{empty}&#10;\begin{document}&#10;&#10;&#10;$C_\text{FDE1}(e^{j\omega_k}) = \frac{\hat{H}^\ast(e^{j\omega_k})}  {|\hat{H}(e^{j\omega_k})|^2  +  \frac{1}{\hat{\sigma}^2_w}}$&#10;&#10;\end{document}"/>
  <p:tag name="IGUANATEXSIZE" val="28"/>
  <p:tag name="IGUANATEXCURSOR" val="209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64.2294"/>
  <p:tag name="ORIGINALWIDTH" val="2026.997"/>
  <p:tag name="OUTPUTDPI" val="1200"/>
  <p:tag name="LATEXADDIN" val="\documentclass{article}&#10;\usepackage{amsmath}&#10;\pagestyle{empty}&#10;\begin{document}&#10;&#10;$\omega_k = \frac{2\pi}{N_\text{FFT}} \;&#10;\text{for} \;&#10;k=0,1,\cdots,N_\text{FFT}-1$&#10;&#10;&#10;\end{document}"/>
  <p:tag name="IGUANATEXSIZE" val="28"/>
  <p:tag name="IGUANATEXCURSOR" val="164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02.2122"/>
  <p:tag name="ORIGINALWIDTH" val="1979.752"/>
  <p:tag name="OUTPUTDPI" val="1200"/>
  <p:tag name="LATEXADDIN" val="\documentclass{article}&#10;\usepackage{amsmath}&#10;\pagestyle{empty}&#10;\begin{document}&#10;&#10;$Y_\text{FDE2}(e^{j\omega_k}) = \frac{\hat{H}^\ast(e^{j\omega_k}) \tilde{R}(e^{j\omega_k}) D(e^{j\omega_k})}&#10;  {|\hat{H}(e^{j\omega_k})|^2  +  \frac{\Psi(e^{j\omega_k})}{\hat{\sigma}^2_w}}$&#10;&#10;&#10;\end{document}"/>
  <p:tag name="IGUANATEXSIZE" val="28"/>
  <p:tag name="IGUANATEXCURSOR" val="94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70.7162"/>
  <p:tag name="ORIGINALWIDTH" val="1979.752"/>
  <p:tag name="OUTPUTDPI" val="1200"/>
  <p:tag name="LATEXADDIN" val="\documentclass{article}&#10;\usepackage{amsmath}&#10;\pagestyle{empty}&#10;\begin{document}&#10;&#10;$Y_\text{FDE1}(e^{j\omega_k}) = \frac{\hat{H}^\ast(e^{j\omega_k}) \tilde{R}(e^{j\omega_k}) D(e^{j\omega_k})}&#10;  {|\hat{H}(e^{j\omega_k})|^2  +  \frac{1}{\hat{\sigma}^2_w}}$&#10;&#10;&#10;\end{document}"/>
  <p:tag name="IGUANATEXSIZE" val="28"/>
  <p:tag name="IGUANATEXCURSOR" val="252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02.2122"/>
  <p:tag name="ORIGINALWIDTH" val="1751.031"/>
  <p:tag name="OUTPUTDPI" val="1200"/>
  <p:tag name="LATEXADDIN" val="\documentclass{article}&#10;\usepackage{amsmath}&#10;\pagestyle{empty}&#10;\begin{document}&#10;&#10;$\hat{S}_\text{FDE2}(e^{j\omega_k}) = \frac{\hat{H}^\ast(e^{j\omega_k}) \tilde{R}(e^{j\omega_k})}&#10;  {|\hat{H}(e^{j\omega_k})|^2  +  \frac{\Psi(e^{j\omega_k})}{\hat{\sigma}^2_w}}$&#10;&#10;&#10;\end{document}"/>
  <p:tag name="IGUANATEXSIZE" val="28"/>
  <p:tag name="IGUANATEXCURSOR" val="100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70.7162"/>
  <p:tag name="ORIGINALWIDTH" val="1616.048"/>
  <p:tag name="OUTPUTDPI" val="1200"/>
  <p:tag name="LATEXADDIN" val="\documentclass{article}&#10;\usepackage{amsmath}&#10;\pagestyle{empty}&#10;\begin{document}&#10;&#10;$\hat{S}_\text{FDE1}(e^{j\omega_k}) = \frac{\hat{H}^\ast(e^{j\omega_k}) \tilde{R}(e^{j\omega_k})}&#10;  {|\hat{H}(e^{j\omega_k})|^2  +  \frac{1}{\hat{\sigma}^2_w}}$&#10;&#10;&#10;\end{document}"/>
  <p:tag name="IGUANATEXSIZE" val="28"/>
  <p:tag name="IGUANATEXCURSOR" val="178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02.2122"/>
  <p:tag name="ORIGINALWIDTH" val="1763.78"/>
  <p:tag name="OUTPUTDPI" val="1200"/>
  <p:tag name="LATEXADDIN" val="\documentclass{article}&#10;\usepackage{amsmath}&#10;\pagestyle{empty}&#10;\begin{document}&#10;&#10;&#10;$C_\text{FDE2}(e^{j\omega_k}) = \frac{\hat{H}^\ast(e^{j\omega_k})}  {|\hat{H}(e^{j\omega_k})|^2  +  \frac{\Psi(e^{j\omega_k})}{\hat{\sigma}^2_w}}$&#10;&#10;\end{document}"/>
  <p:tag name="IGUANATEXSIZE" val="28"/>
  <p:tag name="IGUANATEXCURSOR" val="227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70.7162"/>
  <p:tag name="ORIGINALWIDTH" val="1555.306"/>
  <p:tag name="OUTPUTDPI" val="1200"/>
  <p:tag name="LATEXADDIN" val="\documentclass{article}&#10;\usepackage{amsmath}&#10;\pagestyle{empty}&#10;\begin{document}&#10;&#10;&#10;$C_\text{FDE1}(e^{j\omega_k}) = \frac{\hat{H}^\ast(e^{j\omega_k})}  {|\hat{H}(e^{j\omega_k})|^2  +  \frac{1}{\hat{\sigma}^2_w}}$&#10;&#10;\end{document}"/>
  <p:tag name="IGUANATEXSIZE" val="28"/>
  <p:tag name="IGUANATEXCURSOR" val="209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3.49835"/>
  <p:tag name="ORIGINALWIDTH" val="124.4844"/>
  <p:tag name="OUTPUTDPI" val="1200"/>
  <p:tag name="LATEXADDIN" val="\documentclass{article}&#10;\usepackage{amsmath}&#10;\pagestyle{empty}&#10;\begin{document}&#10;&#10;&#10;$\cdots$&#10;&#10;&#10;\end{document}"/>
  <p:tag name="IGUANATEXSIZE" val="20"/>
  <p:tag name="IGUANATEXCURSOR" val="86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64.2294"/>
  <p:tag name="ORIGINALWIDTH" val="2026.997"/>
  <p:tag name="OUTPUTDPI" val="1200"/>
  <p:tag name="LATEXADDIN" val="\documentclass{article}&#10;\usepackage{amsmath}&#10;\pagestyle{empty}&#10;\begin{document}&#10;&#10;$\omega_k = \frac{2\pi}{N_\text{FFT}} \;&#10;\text{for} \;&#10;k=0,1,\cdots,N_\text{FFT}-1$&#10;&#10;&#10;\end{document}"/>
  <p:tag name="IGUANATEXSIZE" val="28"/>
  <p:tag name="IGUANATEXCURSOR" val="164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02.2122"/>
  <p:tag name="ORIGINALWIDTH" val="1979.752"/>
  <p:tag name="OUTPUTDPI" val="1200"/>
  <p:tag name="LATEXADDIN" val="\documentclass{article}&#10;\usepackage{amsmath}&#10;\pagestyle{empty}&#10;\begin{document}&#10;&#10;$Y_\text{FDE2}(e^{j\omega_k}) = \frac{\hat{H}^\ast(e^{j\omega_k}) \tilde{R}(e^{j\omega_k}) D(e^{j\omega_k})}&#10;  {|\hat{H}(e^{j\omega_k})|^2  +  \frac{\Psi(e^{j\omega_k})}{\hat{\sigma}^2_w}}$&#10;&#10;&#10;\end{document}"/>
  <p:tag name="IGUANATEXSIZE" val="28"/>
  <p:tag name="IGUANATEXCURSOR" val="94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70.7162"/>
  <p:tag name="ORIGINALWIDTH" val="1979.752"/>
  <p:tag name="OUTPUTDPI" val="1200"/>
  <p:tag name="LATEXADDIN" val="\documentclass{article}&#10;\usepackage{amsmath}&#10;\pagestyle{empty}&#10;\begin{document}&#10;&#10;$Y_\text{FDE1}(e^{j\omega_k}) = \frac{\hat{H}^\ast(e^{j\omega_k}) \tilde{R}(e^{j\omega_k}) D(e^{j\omega_k})}&#10;  {|\hat{H}(e^{j\omega_k})|^2  +  \frac{1}{\hat{\sigma}^2_w}}$&#10;&#10;&#10;\end{document}"/>
  <p:tag name="IGUANATEXSIZE" val="28"/>
  <p:tag name="IGUANATEXCURSOR" val="252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02.2122"/>
  <p:tag name="ORIGINALWIDTH" val="1751.031"/>
  <p:tag name="OUTPUTDPI" val="1200"/>
  <p:tag name="LATEXADDIN" val="\documentclass{article}&#10;\usepackage{amsmath}&#10;\pagestyle{empty}&#10;\begin{document}&#10;&#10;$\hat{S}_\text{FDE2}(e^{j\omega_k}) = \frac{\hat{H}^\ast(e^{j\omega_k}) \tilde{R}(e^{j\omega_k})}&#10;  {|\hat{H}(e^{j\omega_k})|^2  +  \frac{\Psi(e^{j\omega_k})}{\hat{\sigma}^2_w}}$&#10;&#10;&#10;\end{document}"/>
  <p:tag name="IGUANATEXSIZE" val="28"/>
  <p:tag name="IGUANATEXCURSOR" val="100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70.7162"/>
  <p:tag name="ORIGINALWIDTH" val="1616.048"/>
  <p:tag name="OUTPUTDPI" val="1200"/>
  <p:tag name="LATEXADDIN" val="\documentclass{article}&#10;\usepackage{amsmath}&#10;\pagestyle{empty}&#10;\begin{document}&#10;&#10;$\hat{S}_\text{FDE1}(e^{j\omega_k}) = \frac{\hat{H}^\ast(e^{j\omega_k}) \tilde{R}(e^{j\omega_k})}&#10;  {|\hat{H}(e^{j\omega_k})|^2  +  \frac{1}{\hat{\sigma}^2_w}}$&#10;&#10;&#10;\end{document}"/>
  <p:tag name="IGUANATEXSIZE" val="28"/>
  <p:tag name="IGUANATEXCURSOR" val="178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02.2122"/>
  <p:tag name="ORIGINALWIDTH" val="1763.78"/>
  <p:tag name="OUTPUTDPI" val="1200"/>
  <p:tag name="LATEXADDIN" val="\documentclass{article}&#10;\usepackage{amsmath}&#10;\pagestyle{empty}&#10;\begin{document}&#10;&#10;&#10;$C_\text{FDE2}(e^{j\omega_k}) = \frac{\hat{H}^\ast(e^{j\omega_k})}  {|\hat{H}(e^{j\omega_k})|^2  +  \frac{\Psi(e^{j\omega_k})}{\hat{\sigma}^2_w}}$&#10;&#10;\end{document}"/>
  <p:tag name="IGUANATEXSIZE" val="28"/>
  <p:tag name="IGUANATEXCURSOR" val="227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70.7162"/>
  <p:tag name="ORIGINALWIDTH" val="1555.306"/>
  <p:tag name="OUTPUTDPI" val="1200"/>
  <p:tag name="LATEXADDIN" val="\documentclass{article}&#10;\usepackage{amsmath}&#10;\pagestyle{empty}&#10;\begin{document}&#10;&#10;&#10;$C_\text{FDE1}(e^{j\omega_k}) = \frac{\hat{H}^\ast(e^{j\omega_k})}  {|\hat{H}(e^{j\omega_k})|^2  +  \frac{1}{\hat{\sigma}^2_w}}$&#10;&#10;\end{document}"/>
  <p:tag name="IGUANATEXSIZE" val="28"/>
  <p:tag name="IGUANATEXCURSOR" val="209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37.6827"/>
  <p:tag name="ORIGINALWIDTH" val="3062.617"/>
  <p:tag name="OUTPUTDPI" val="1200"/>
  <p:tag name="LATEXADDIN" val="\documentclass{article}&#10;\usepackage{amsmath}&#10;\usepackage{amsmath}&#10;\usepackage{mathrsfs,amsmath}&#10;\interdisplaylinepenalty=2500&#10;\usepackage{cite}&#10;\usepackage{dcolumn}&#10;\usepackage{times}&#10;\usepackage{fancyhdr}&#10;\usepackage{setspace}&#10;\usepackage{rotating}&#10;\usepackage{pdflscape}&#10;&#10;\usepackage{latexsym} % Need this for \Box&#10;\usepackage{graphicx}&#10;\usepackage{rotating}&#10;%\usepackage[pdftex]{graphicx}&#10;\usepackage{epstopdf}&#10;&#10;\usepackage{epstopdf}&#10;\usepackage{booktabs}&#10;\usepackage{nicefrac}&#10;\usepackage{mathtools}&#10;\usepackage{listings}&#10;\usepackage{xcolor}&#10;&#10;\pagestyle{empty}&#10;\begin{document}&#10;&#10;&#10;\begin{table}&#10;\begin{center}&#10;\begin{tabular}{lll}&#10; \toprule&#10; Algorithm      &amp; Execution Time (ms) \\ \midrule&#10; Frequency Domain Equalizer One  &amp; 57.156    \\&#10; Frequency Domain Equalizer Two &amp; 58.841    \\\end{tabular}&#10;\end{center}&#10;\label{tab:ZFMMSEtimingComparison}&#10;\end{table}&#10;&#10;\end{document}"/>
  <p:tag name="IGUANATEXSIZE" val="20"/>
  <p:tag name="IGUANATEXCURSOR" val="788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34.9832"/>
  <p:tag name="ORIGINALWIDTH" val="134.9832"/>
  <p:tag name="OUTPUTDPI" val="1200"/>
  <p:tag name="LATEXADDIN" val="\documentclass{article}&#10;\usepackage{amsmath}&#10;\pagestyle{empty}&#10;\begin{document}&#10;&#10;$\hat{\sigma}^2_w$&#10;&#10;&#10;\end{document}"/>
  <p:tag name="IGUANATEXSIZE" val="20"/>
  <p:tag name="IGUANATEXCURSOR" val="98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6.23921"/>
  <p:tag name="ORIGINALWIDTH" val="50.99362"/>
  <p:tag name="OUTPUTDPI" val="1200"/>
  <p:tag name="LATEXADDIN" val="\documentclass{article}&#10;\usepackage{amsmath}&#10;\pagestyle{empty}&#10;\begin{document}&#10;&#10;$\tilde{\mathbf{r}}$&#10;&#10;&#10;\end{document}"/>
  <p:tag name="IGUANATEXSIZE" val="20"/>
  <p:tag name="IGUANATEXCURSOR" val="100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3.7346"/>
  <p:tag name="ORIGINALWIDTH" val="194.9756"/>
  <p:tag name="OUTPUTDPI" val="1200"/>
  <p:tag name="LATEXADDIN" val="\documentclass{article}&#10;\usepackage{amsmath}&#10;\pagestyle{empty}&#10;\begin{document}&#10;&#10;$h(t)$&#10;&#10;&#10;\end{document}"/>
  <p:tag name="IGUANATEXSIZE" val="20"/>
  <p:tag name="IGUANATEXCURSOR" val="86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19.2351"/>
  <p:tag name="ORIGINALWIDTH" val="71.99102"/>
  <p:tag name="OUTPUTDPI" val="1200"/>
  <p:tag name="LATEXADDIN" val="\documentclass{article}&#10;\usepackage{amsmath}&#10;\pagestyle{empty}&#10;\begin{document}&#10;&#10;$\hat{\mathbf{h}}$&#10;&#10;&#10;\end{document}"/>
  <p:tag name="IGUANATEXSIZE" val="20"/>
  <p:tag name="IGUANATEXCURSOR" val="98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0.24"/>
  <p:tag name="ORIGINALWIDTH" val="70.49118"/>
  <p:tag name="OUTPUTDPI" val="1200"/>
  <p:tag name="LATEXADDIN" val="\documentclass{article}&#10;\usepackage{amsmath}&#10;\pagestyle{empty}&#10;\begin{document}&#10;&#10;$\mathbf{y}$&#10;&#10;&#10;\end{document}"/>
  <p:tag name="IGUANATEXSIZE" val="20"/>
  <p:tag name="IGUANATEXCURSOR" val="91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5.48929"/>
  <p:tag name="ORIGINALWIDTH" val="97.48779"/>
  <p:tag name="OUTPUTDPI" val="1200"/>
  <p:tag name="LATEXADDIN" val="\documentclass{article}&#10;\usepackage{amsmath}&#10;\pagestyle{empty}&#10;\begin{document}&#10;&#10;$\mathbf{D}$&#10;&#10;&#10;\end{document}"/>
  <p:tag name="IGUANATEXSIZE" val="20"/>
  <p:tag name="IGUANATEXCURSOR" val="91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6.23921"/>
  <p:tag name="ORIGINALWIDTH" val="50.99362"/>
  <p:tag name="OUTPUTDPI" val="1200"/>
  <p:tag name="LATEXADDIN" val="\documentclass{article}&#10;\usepackage{amsmath}&#10;\pagestyle{empty}&#10;\begin{document}&#10;&#10;$\tilde{\mathbf{r}}$&#10;&#10;&#10;\end{document}"/>
  <p:tag name="IGUANATEXSIZE" val="20"/>
  <p:tag name="IGUANATEXCURSOR" val="100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19.2351"/>
  <p:tag name="ORIGINALWIDTH" val="71.99102"/>
  <p:tag name="OUTPUTDPI" val="1200"/>
  <p:tag name="LATEXADDIN" val="\documentclass{article}&#10;\usepackage{amsmath}&#10;\pagestyle{empty}&#10;\begin{document}&#10;&#10;$\hat{\mathbf{h}}$&#10;&#10;&#10;\end{document}"/>
  <p:tag name="IGUANATEXSIZE" val="20"/>
  <p:tag name="IGUANATEXCURSOR" val="98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0.24"/>
  <p:tag name="ORIGINALWIDTH" val="70.49118"/>
  <p:tag name="OUTPUTDPI" val="1200"/>
  <p:tag name="LATEXADDIN" val="\documentclass{article}&#10;\usepackage{amsmath}&#10;\pagestyle{empty}&#10;\begin{document}&#10;&#10;$\mathbf{y}$&#10;&#10;&#10;\end{document}"/>
  <p:tag name="IGUANATEXSIZE" val="20"/>
  <p:tag name="IGUANATEXCURSOR" val="91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5.48929"/>
  <p:tag name="ORIGINALWIDTH" val="97.48779"/>
  <p:tag name="OUTPUTDPI" val="1200"/>
  <p:tag name="LATEXADDIN" val="\documentclass{article}&#10;\usepackage{amsmath}&#10;\pagestyle{empty}&#10;\begin{document}&#10;&#10;$\mathbf{D}$&#10;&#10;&#10;\end{document}"/>
  <p:tag name="IGUANATEXSIZE" val="20"/>
  <p:tag name="IGUANATEXCURSOR" val="91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5.48929"/>
  <p:tag name="ORIGINALWIDTH" val="95.98803"/>
  <p:tag name="OUTPUTDPI" val="1200"/>
  <p:tag name="LATEXADDIN" val="\documentclass{article}&#10;\usepackage{amsmath}&#10;\pagestyle{empty}&#10;\begin{document}&#10;&#10;$\mathbf{\Psi}$&#10;&#10;&#10;\end{document}"/>
  <p:tag name="IGUANATEXSIZE" val="20"/>
  <p:tag name="IGUANATEXCURSOR" val="92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34.9832"/>
  <p:tag name="ORIGINALWIDTH" val="134.9832"/>
  <p:tag name="OUTPUTDPI" val="1200"/>
  <p:tag name="LATEXADDIN" val="\documentclass{article}&#10;\usepackage{amsmath}&#10;\pagestyle{empty}&#10;\begin{document}&#10;&#10;$\hat{\sigma}^2_w$&#10;&#10;&#10;\end{document}"/>
  <p:tag name="IGUANATEXSIZE" val="20"/>
  <p:tag name="IGUANATEXCURSOR" val="98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60.6299"/>
  <p:tag name="ORIGINALWIDTH" val="2866.892"/>
  <p:tag name="OUTPUTDPI" val="1200"/>
  <p:tag name="LATEXADDIN" val="\documentclass{article}&#10;\usepackage{amsmath}&#10;\usepackage{amsmath}&#10;\usepackage{mathrsfs,amsmath}&#10;\interdisplaylinepenalty=2500&#10;\usepackage{cite}&#10;\usepackage{dcolumn}&#10;\usepackage{times}&#10;\usepackage{fancyhdr}&#10;\usepackage{setspace}&#10;\usepackage{rotating}&#10;\usepackage{pdflscape}&#10;&#10;\usepackage{latexsym} % Need this for \Box&#10;\usepackage{graphicx}&#10;\usepackage{rotating}&#10;%\usepackage[pdftex]{graphicx}&#10;\usepackage{epstopdf}&#10;&#10;\usepackage{epstopdf}&#10;\usepackage{booktabs}&#10;\usepackage{nicefrac}&#10;\usepackage{mathtools}&#10;\usepackage{listings}&#10;\usepackage{xcolor}&#10;&#10;\pagestyle{empty}&#10;\begin{document}&#10;&#10;&#10;\begin{table}&#10;\begin{center}&#10;\begin{tabular}{lll}&#10; \toprule&#10; Algorithm      &amp; Execution Time (ms) \\ \midrule&#10; ZF   using cuSolverSp   &amp; 355.96    \\&#10; MMSE using cuSolverSp   &amp; 355.96    \\&#10; CMA using Reformulated $\nabla J$ &amp; \hphantom{3}88.77    \\    &#10; FDE1  &amp; \hphantom{3}57.16    \\&#10; FDE2 &amp; \hphantom{3}58.84   \\\end{tabular}&#10;\end{center}&#10;\label{tab:ZFMMSEtimingComparison}&#10;\end{table}&#10;&#10;\end{document}"/>
  <p:tag name="IGUANATEXSIZE" val="20"/>
  <p:tag name="IGUANATEXCURSOR" val="828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4.237"/>
  <p:tag name="ORIGINALWIDTH" val="244.4695"/>
  <p:tag name="OUTPUTDPI" val="1200"/>
  <p:tag name="LATEXADDIN" val="\documentclass{article}&#10;\usepackage{amsmath}&#10;\pagestyle{empty}&#10;\begin{document}&#10;&#10;$e^{j\omega_0 t}$&#10;&#10;&#10;\end{document}"/>
  <p:tag name="IGUANATEXSIZE" val="20"/>
  <p:tag name="IGUANATEXCURSOR" val="86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60.6299"/>
  <p:tag name="ORIGINALWIDTH" val="2866.892"/>
  <p:tag name="OUTPUTDPI" val="1200"/>
  <p:tag name="LATEXADDIN" val="\documentclass{article}&#10;\usepackage{amsmath}&#10;\usepackage{amsmath}&#10;\usepackage{mathrsfs,amsmath}&#10;\interdisplaylinepenalty=2500&#10;\usepackage{cite}&#10;\usepackage{dcolumn}&#10;\usepackage{times}&#10;\usepackage{fancyhdr}&#10;\usepackage{setspace}&#10;\usepackage{rotating}&#10;\usepackage{pdflscape}&#10;&#10;\usepackage{latexsym} % Need this for \Box&#10;\usepackage{graphicx}&#10;\usepackage{rotating}&#10;%\usepackage[pdftex]{graphicx}&#10;\usepackage{epstopdf}&#10;&#10;\usepackage{epstopdf}&#10;\usepackage{booktabs}&#10;\usepackage{nicefrac}&#10;\usepackage{mathtools}&#10;\usepackage{listings}&#10;\usepackage{xcolor}&#10;&#10;\pagestyle{empty}&#10;\begin{document}&#10;&#10;&#10;\begin{table}&#10;\begin{center}&#10;\begin{tabular}{lll}&#10; \toprule&#10; Algorithm      &amp; Execution Time (ms) \\ \midrule&#10; ZF   using cuSolverSp   &amp; 355.96    \\&#10; MMSE using cuSolverSp   &amp; 355.96    \\&#10; CMA using Reformulated $\nabla J$ &amp; \hphantom{3}88.77    \\    &#10; FDE1  &amp; \hphantom{3}57.16    \\&#10; FDE2 &amp; \hphantom{3}58.84   \\\end{tabular}&#10;\end{center}&#10;\label{tab:ZFMMSEtimingComparison}&#10;\end{table}&#10;&#10;\end{document}"/>
  <p:tag name="IGUANATEXSIZE" val="20"/>
  <p:tag name="IGUANATEXCURSOR" val="828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87.664"/>
  <p:tag name="ORIGINALWIDTH" val="2551.181"/>
  <p:tag name="OUTPUTDPI" val="1200"/>
  <p:tag name="LATEXADDIN" val="\documentclass{article}&#10;\usepackage{amsmath}&#10;\usepackage{amsmath}&#10;\usepackage{mathrsfs,amsmath}&#10;\interdisplaylinepenalty=2500&#10;\usepackage{cite}&#10;\usepackage{dcolumn}&#10;\usepackage{times}&#10;\usepackage{fancyhdr}&#10;\usepackage{setspace}&#10;\usepackage{rotating}&#10;\usepackage{pdflscape}&#10;&#10;\usepackage{latexsym} % Need this for \Box&#10;\usepackage{graphicx}&#10;\usepackage{rotating}&#10;%\usepackage[pdftex]{graphicx}&#10;\usepackage{epstopdf}&#10;&#10;\usepackage{epstopdf}&#10;\usepackage{booktabs}&#10;\usepackage{nicefrac}&#10;\usepackage{mathtools}&#10;\usepackage{listings}&#10;\usepackage{xcolor}&#10;&#10;\pagestyle{empty}&#10;\begin{document}&#10;&#10;&#10;\begin{table}&#10;\begin{center}&#10;\begin{tabular}{lccc}&#10;     \toprule&#10;         &amp; Attenuation (dB) &amp; Phase      &amp; Delay (ns)  \\ \midrule &#10;Ray 1   &amp; \hphantom{2}0.0 &amp; $\hphantom{12}0^\circ$  &amp; \hphantom{15}0 \\&#10;Ray 2   &amp; \hphantom{2}1.5  &amp; $180^\circ$     &amp; \hphantom{1}50 \\&#10;     Ray 3   &amp; 20.0     &amp; $\hphantom{1}90^\circ$ &amp; 155   \\\end{tabular}&#10;\end{center}&#10;\label{tab:ZFMMSEtimingComparison}&#10;\end{table}&#10;&#10;\end{document}"/>
  <p:tag name="IGUANATEXSIZE" val="20"/>
  <p:tag name="IGUANATEXCURSOR" val="822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87.664"/>
  <p:tag name="ORIGINALWIDTH" val="2551.181"/>
  <p:tag name="OUTPUTDPI" val="1200"/>
  <p:tag name="LATEXADDIN" val="\documentclass{article}&#10;\usepackage{amsmath}&#10;\usepackage{amsmath}&#10;\usepackage{mathrsfs,amsmath}&#10;\interdisplaylinepenalty=2500&#10;\usepackage{cite}&#10;\usepackage{dcolumn}&#10;\usepackage{times}&#10;\usepackage{fancyhdr}&#10;\usepackage{setspace}&#10;\usepackage{rotating}&#10;\usepackage{pdflscape}&#10;&#10;\usepackage{latexsym} % Need this for \Box&#10;\usepackage{graphicx}&#10;\usepackage{rotating}&#10;%\usepackage[pdftex]{graphicx}&#10;\usepackage{epstopdf}&#10;&#10;\usepackage{epstopdf}&#10;\usepackage{booktabs}&#10;\usepackage{nicefrac}&#10;\usepackage{mathtools}&#10;\usepackage{listings}&#10;\usepackage{xcolor}&#10;&#10;\pagestyle{empty}&#10;\begin{document}&#10;&#10;&#10;\begin{table}&#10;\begin{center}&#10;\begin{tabular}{lccc}&#10;     \toprule&#10;         &amp; Attenuation (dB) &amp; Phase      &amp; Delay (ns)  \\ \midrule &#10;Ray 1   &amp; \hphantom{2}0.0 &amp; $\hphantom{12}0^\circ$  &amp; \hphantom{15}0 \\&#10;Ray 2   &amp; \hphantom{2}1.5  &amp; $150^\circ$     &amp; \hphantom{1}50 \\&#10;     Ray 3   &amp; 20.0     &amp; $\hphantom{1}90^\circ$ &amp; 155   \\\end{tabular}&#10;\end{center}&#10;\label{tab:ZFMMSEtimingComparison}&#10;\end{table}&#10;&#10;\end{document}"/>
  <p:tag name="IGUANATEXSIZE" val="20"/>
  <p:tag name="IGUANATEXCURSOR" val="908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87.664"/>
  <p:tag name="ORIGINALWIDTH" val="2551.181"/>
  <p:tag name="OUTPUTDPI" val="1200"/>
  <p:tag name="LATEXADDIN" val="\documentclass{article}&#10;\usepackage{amsmath}&#10;\usepackage{amsmath}&#10;\usepackage{mathrsfs,amsmath}&#10;\interdisplaylinepenalty=2500&#10;\usepackage{cite}&#10;\usepackage{dcolumn}&#10;\usepackage{times}&#10;\usepackage{fancyhdr}&#10;\usepackage{setspace}&#10;\usepackage{rotating}&#10;\usepackage{pdflscape}&#10;&#10;\usepackage{latexsym} % Need this for \Box&#10;\usepackage{graphicx}&#10;\usepackage{rotating}&#10;%\usepackage[pdftex]{graphicx}&#10;\usepackage{epstopdf}&#10;&#10;\usepackage{epstopdf}&#10;\usepackage{booktabs}&#10;\usepackage{nicefrac}&#10;\usepackage{mathtools}&#10;\usepackage{listings}&#10;\usepackage{xcolor}&#10;&#10;\pagestyle{empty}&#10;\begin{document}&#10;&#10;&#10;\begin{table}&#10;\begin{center}&#10;\begin{tabular}{lccc}&#10;     \toprule&#10;         &amp; Attenuation (dB) &amp; Phase      &amp; Delay (ns)  \\ \midrule &#10;Ray 1   &amp; \hphantom{2}0.0 &amp; $\hphantom{12}0^\circ$  &amp; \hphantom{15}0 \\&#10;Ray 2   &amp; \hphantom{2}1.5  &amp; $120^\circ$     &amp; \hphantom{1}50 \\&#10;     Ray 3   &amp; 20.0     &amp; $\hphantom{1}90^\circ$ &amp; 155   \\\end{tabular}&#10;\end{center}&#10;\label{tab:ZFMMSEtimingComparison}&#10;\end{table}&#10;&#10;\end{document}"/>
  <p:tag name="IGUANATEXSIZE" val="20"/>
  <p:tag name="IGUANATEXCURSOR" val="822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6.23921"/>
  <p:tag name="ORIGINALWIDTH" val="102.7372"/>
  <p:tag name="OUTPUTDPI" val="1200"/>
  <p:tag name="LATEXADDIN" val="\documentclass{article}&#10;\usepackage{amsmath}&#10;\pagestyle{empty}&#10;\begin{document}&#10;&#10;$\mathbf{R}$&#10;&#10;&#10;\end{document}"/>
  <p:tag name="IGUANATEXSIZE" val="28"/>
  <p:tag name="IGUANATEXCURSOR" val="93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13.2358"/>
  <p:tag name="ORIGINALWIDTH" val="65.99173"/>
  <p:tag name="OUTPUTDPI" val="1200"/>
  <p:tag name="LATEXADDIN" val="\documentclass{article}&#10;\usepackage{amsmath}&#10;\pagestyle{empty}&#10;\begin{document}&#10;&#10;$\hat{\mathbf{g}}$&#10;&#10;&#10;\end{document}"/>
  <p:tag name="IGUANATEXSIZE" val="28"/>
  <p:tag name="IGUANATEXCURSOR" val="99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8.23772"/>
  <p:tag name="ORIGINALWIDTH" val="812.8984"/>
  <p:tag name="OUTPUTDPI" val="1200"/>
  <p:tag name="LATEXADDIN" val="\documentclass{article}&#10;\usepackage{amsmath}&#10;\pagestyle{empty}&#10;\begin{document}&#10;&#10;$C=N+L-1$&#10;&#10;&#10;\end{document}"/>
  <p:tag name="IGUANATEXSIZE" val="28"/>
  <p:tag name="IGUANATEXCURSOR" val="90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5.2343"/>
  <p:tag name="ORIGINALWIDTH" val="1583.052"/>
  <p:tag name="OUTPUTDPI" val="1200"/>
  <p:tag name="LATEXADDIN" val="\documentclass{article}&#10;\usepackage{amsmath}&#10;\pagestyle{empty}&#10;\begin{document}&#10;&#10;$M = 2^u$ where $u = {\left\lceil \log_2{\left(C\right)}  \right\rceil}$&#10;&#10;\end{document}"/>
  <p:tag name="IGUANATEXSIZE" val="28"/>
  <p:tag name="IGUANATEXCURSOR" val="97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11.7361"/>
  <p:tag name="ORIGINALWIDTH" val="971.8785"/>
  <p:tag name="OUTPUTDPI" val="1200"/>
  <p:tag name="LATEXADDIN" val="\documentclass{article}&#10;\usepackage{amsmath}&#10;\pagestyle{empty}&#10;\begin{document}&#10;&#10;$N = $ signal length&#10;&#10;&#10;\end{document}"/>
  <p:tag name="IGUANATEXSIZE" val="28"/>
  <p:tag name="IGUANATEXCURSOR" val="101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12.4859"/>
  <p:tag name="ORIGINALWIDTH" val="887.889"/>
  <p:tag name="OUTPUTDPI" val="1200"/>
  <p:tag name="LATEXADDIN" val="\documentclass{article}&#10;\usepackage{amsmath}&#10;\pagestyle{empty}&#10;\begin{document}&#10;&#10;$L = $ filter length&#10;&#10;&#10;\end{document}"/>
  <p:tag name="IGUANATEXSIZE" val="28"/>
  <p:tag name="IGUANATEXCURSOR" val="94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6.4867"/>
  <p:tag name="ORIGINALWIDTH" val="155.9805"/>
  <p:tag name="OUTPUTDPI" val="1200"/>
  <p:tag name="LATEXADDIN" val="\documentclass{article}&#10;\usepackage{amsmath}&#10;\pagestyle{empty}&#10;\begin{document}&#10;&#10;$e^{j\phi}$&#10;&#10;&#10;\end{document}"/>
  <p:tag name="IGUANATEXSIZE" val="20"/>
  <p:tag name="IGUANATEXCURSOR" val="90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11.7361"/>
  <p:tag name="ORIGINALWIDTH" val="527.1841"/>
  <p:tag name="OUTPUTDPI" val="1200"/>
  <p:tag name="LATEXADDIN" val="\documentclass{article}&#10;\usepackage{amsmath}&#10;\pagestyle{empty}&#10;\begin{document}&#10;&#10;&#10;$8LC \text{ flops}$&#10;&#10;\end{document}"/>
  <p:tag name="IGUANATEXSIZE" val="28"/>
  <p:tag name="IGUANATEXCURSOR" val="101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3.7346"/>
  <p:tag name="ORIGINALWIDTH" val="1510.311"/>
  <p:tag name="OUTPUTDPI" val="1200"/>
  <p:tag name="LATEXADDIN" val="\documentclass{article}&#10;\usepackage{amsmath}&#10;\pagestyle{empty}&#10;\begin{document}&#10;&#10;&#10;$3\times5M\log_2(M)+6M \text{ flops}$&#10;&#10;\end{document}"/>
  <p:tag name="IGUANATEXSIZE" val="28"/>
  <p:tag name="IGUANATEXCURSOR" val="118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61.9798"/>
  <p:tag name="ORIGINALWIDTH" val="1513.311"/>
  <p:tag name="OUTPUTDPI" val="1200"/>
  <p:tag name="LATEXADDIN" val="\documentclass{article}&#10;\usepackage{amsmath}&#10;\pagestyle{empty}&#10;\begin{document}&#10;&#10;&#10;$y(n) = \sum^{L-1}_{m=0} \tilde{r}(m) c(n-m)$&#10;&#10;\end{document}"/>
  <p:tag name="IGUANATEXSIZE" val="28"/>
  <p:tag name="IGUANATEXCURSOR" val="121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33.4833"/>
  <p:tag name="ORIGINALWIDTH" val="1313.836"/>
  <p:tag name="OUTPUTDPI" val="1200"/>
  <p:tag name="LATEXADDIN" val="\documentclass{article}&#10;\usepackage{amsmath}&#10;\usepackage{mathrsfs,amsmath}&#10;\interdisplaylinepenalty=2500&#10;\usepackage{cite}&#10;\usepackage{dcolumn}&#10;\usepackage{times}&#10;\usepackage{fancyhdr}&#10;\usepackage{setspace}&#10;\usepackage{rotating}&#10;\usepackage{pdflscape}&#10;\usepackage{amsmath}&#10;\pagestyle{empty}&#10;\begin{document}&#10;&#10;$\mathbf{y} = \mathscr{F}^{-1}(\mathscr{F}(\tilde{\mathbf{r}})\times\mathscr{F}(\mathbf{c}))$&#10;&#10;&#10;\end{document}"/>
  <p:tag name="IGUANATEXSIZE" val="28"/>
  <p:tag name="IGUANATEXCURSOR" val="398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6.99291"/>
  <p:tag name="ORIGINALWIDTH" val="55.49307"/>
  <p:tag name="OUTPUTDPI" val="1200"/>
  <p:tag name="LATEXADDIN" val="\documentclass{article}&#10;\usepackage{amsmath}&#10;\pagestyle{empty}&#10;\begin{document}&#10;&#10;$\mathbf{c}$&#10;&#10;&#10;\end{document}"/>
  <p:tag name="IGUANATEXSIZE" val="20"/>
  <p:tag name="IGUANATEXCURSOR" val="91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6.23921"/>
  <p:tag name="ORIGINALWIDTH" val="50.99362"/>
  <p:tag name="OUTPUTDPI" val="1200"/>
  <p:tag name="LATEXADDIN" val="\documentclass{article}&#10;\usepackage{amsmath}&#10;\pagestyle{empty}&#10;\begin{document}&#10;&#10;$\tilde{\mathbf{r}}$&#10;&#10;&#10;\end{document}"/>
  <p:tag name="IGUANATEXSIZE" val="20"/>
  <p:tag name="IGUANATEXCURSOR" val="118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0.24"/>
  <p:tag name="ORIGINALWIDTH" val="70.49118"/>
  <p:tag name="OUTPUTDPI" val="1200"/>
  <p:tag name="LATEXADDIN" val="\documentclass{article}&#10;\usepackage{amsmath}&#10;\pagestyle{empty}&#10;\begin{document}&#10;&#10;$\mathbf{y}$&#10;&#10;&#10;\end{document}"/>
  <p:tag name="IGUANATEXSIZE" val="20"/>
  <p:tag name="IGUANATEXCURSOR" val="93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6.23921"/>
  <p:tag name="ORIGINALWIDTH" val="50.99362"/>
  <p:tag name="OUTPUTDPI" val="1200"/>
  <p:tag name="LATEXADDIN" val="\documentclass{article}&#10;\usepackage{amsmath}&#10;\pagestyle{empty}&#10;\begin{document}&#10;&#10;$\tilde{\mathbf{r}}$&#10;&#10;&#10;\end{document}"/>
  <p:tag name="IGUANATEXSIZE" val="20"/>
  <p:tag name="IGUANATEXCURSOR" val="83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0.24"/>
  <p:tag name="ORIGINALWIDTH" val="70.49118"/>
  <p:tag name="OUTPUTDPI" val="1200"/>
  <p:tag name="LATEXADDIN" val="\documentclass{article}&#10;\usepackage{amsmath}&#10;\pagestyle{empty}&#10;\begin{document}&#10;&#10;$\mathbf{y}$&#10;&#10;&#10;\end{document}"/>
  <p:tag name="IGUANATEXSIZE" val="20"/>
  <p:tag name="IGUANATEXCURSOR" val="91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6.99291"/>
  <p:tag name="ORIGINALWIDTH" val="55.49307"/>
  <p:tag name="OUTPUTDPI" val="1200"/>
  <p:tag name="LATEXADDIN" val="\documentclass{article}&#10;\usepackage{amsmath}&#10;\pagestyle{empty}&#10;\begin{document}&#10;&#10;$\mathbf{c}$&#10;&#10;&#10;\end{document}"/>
  <p:tag name="IGUANATEXSIZE" val="20"/>
  <p:tag name="IGUANATEXCURSOR" val="91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3.7346"/>
  <p:tag name="ORIGINALWIDTH" val="218.9726"/>
  <p:tag name="OUTPUTDPI" val="1200"/>
  <p:tag name="LATEXADDIN" val="\documentclass{article}&#10;\usepackage{amsmath}&#10;\pagestyle{empty}&#10;\begin{document}&#10;&#10;$w(t)$&#10;&#10;&#10;\end{document}"/>
  <p:tag name="IGUANATEXSIZE" val="20"/>
  <p:tag name="IGUANATEXCURSOR" val="83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7.73905"/>
  <p:tag name="ORIGINALWIDTH" val="365.2043"/>
  <p:tag name="OUTPUTDPI" val="1200"/>
  <p:tag name="LATEXADDIN" val="\documentclass{article}&#10;\usepackage{amsmath}&#10;\pagestyle{empty}&#10;\begin{document}&#10;&#10;$L = 23$ &#10;&#10;&#10;\end{document}"/>
  <p:tag name="IGUANATEXSIZE" val="28"/>
  <p:tag name="IGUANATEXCURSOR" val="88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7.73905"/>
  <p:tag name="ORIGINALWIDTH" val="427.4465"/>
  <p:tag name="OUTPUTDPI" val="1200"/>
  <p:tag name="LATEXADDIN" val="\documentclass{article}&#10;\usepackage{amsmath}&#10;\pagestyle{empty}&#10;\begin{document}&#10;&#10;$L = 186$ &#10;&#10;&#10;\end{document}"/>
  <p:tag name="IGUANATEXSIZE" val="28"/>
  <p:tag name="IGUANATEXCURSOR" val="91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1.48859"/>
  <p:tag name="ORIGINALWIDTH" val="105.7368"/>
  <p:tag name="OUTPUTDPI" val="1200"/>
  <p:tag name="LATEXADDIN" val="\documentclass{article}&#10;\usepackage{amsmath}&#10;\pagestyle{empty}&#10;\begin{document}&#10;&#10;$\mathbf{r}_\text{p}$&#10;&#10;&#10;\end{document}"/>
  <p:tag name="IGUANATEXSIZE" val="20"/>
  <p:tag name="IGUANATEXCURSOR" val="101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7.2366"/>
  <p:tag name="ORIGINALWIDTH" val="301.4623"/>
  <p:tag name="OUTPUTDPI" val="1200"/>
  <p:tag name="LATEXADDIN" val="\documentclass{article}&#10;\usepackage{amsmath}&#10;\pagestyle{empty}&#10;\begin{document}&#10;&#10;$e^{\text{-}j\hat{\omega}_0 n}$&#10;&#10;&#10;\end{document}"/>
  <p:tag name="IGUANATEXSIZE" val="20"/>
  <p:tag name="IGUANATEXCURSOR" val="93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6.23921"/>
  <p:tag name="ORIGINALWIDTH" val="50.99362"/>
  <p:tag name="OUTPUTDPI" val="1200"/>
  <p:tag name="LATEXADDIN" val="\documentclass{article}&#10;\usepackage{amsmath}&#10;\pagestyle{empty}&#10;\begin{document}&#10;&#10;$\tilde{\mathbf{r}}$&#10;&#10;&#10;\end{document}"/>
  <p:tag name="IGUANATEXSIZE" val="20"/>
  <p:tag name="IGUANATEXCURSOR" val="100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3.7346"/>
  <p:tag name="ORIGINALWIDTH" val="216.7229"/>
  <p:tag name="OUTPUTDPI" val="1200"/>
  <p:tag name="LATEXADDIN" val="\documentclass{article}&#10;\usepackage{amsmath}&#10;\pagestyle{empty}&#10;\begin{document}&#10;&#10;$r(n)$&#10;&#10;&#10;\end{document}"/>
  <p:tag name="IGUANATEXSIZE" val="20"/>
  <p:tag name="IGUANATEXCURSOR" val="85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34.9832"/>
  <p:tag name="ORIGINALWIDTH" val="134.9832"/>
  <p:tag name="OUTPUTDPI" val="1200"/>
  <p:tag name="LATEXADDIN" val="\documentclass{article}&#10;\usepackage{amsmath}&#10;\pagestyle{empty}&#10;\begin{document}&#10;&#10;$\hat{\sigma}_w^2$&#10;&#10;&#10;\end{document}"/>
  <p:tag name="IGUANATEXSIZE" val="20"/>
  <p:tag name="IGUANATEXCURSOR" val="96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19.2351"/>
  <p:tag name="ORIGINALWIDTH" val="71.99102"/>
  <p:tag name="OUTPUTDPI" val="1200"/>
  <p:tag name="LATEXADDIN" val="\documentclass{article}&#10;\usepackage{amsmath}&#10;\pagestyle{empty}&#10;\begin{document}&#10;&#10;$\hat{\mathbf{h}}$&#10;&#10;&#10;\end{document}"/>
  <p:tag name="IGUANATEXSIZE" val="20"/>
  <p:tag name="IGUANATEXCURSOR" val="98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19.985"/>
  <p:tag name="ORIGINALWIDTH" val="70.49118"/>
  <p:tag name="OUTPUTDPI" val="1200"/>
  <p:tag name="LATEXADDIN" val="\documentclass{article}&#10;\usepackage{amsmath}&#10;\pagestyle{empty}&#10;\begin{document}&#10;&#10;$\hat{\mathbf{b}}$&#10;&#10;&#10;\end{document}"/>
  <p:tag name="IGUANATEXSIZE" val="20"/>
  <p:tag name="IGUANATEXCURSOR" val="98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9.23882"/>
  <p:tag name="ORIGINALWIDTH" val="47.24409"/>
  <p:tag name="OUTPUTDPI" val="1200"/>
  <p:tag name="LATEXADDIN" val="\documentclass{article}&#10;\usepackage{amsmath}&#10;\pagestyle{empty}&#10;\begin{document}&#10;&#10;$\hat{\mathbf{s}}$&#10;&#10;&#10;\end{document}"/>
  <p:tag name="IGUANATEXSIZE" val="20"/>
  <p:tag name="IGUANATEXCURSOR" val="86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0.7349"/>
  <p:tag name="ORIGINALWIDTH" val="220.4724"/>
  <p:tag name="OUTPUTDPI" val="1200"/>
  <p:tag name="LATEXADDIN" val="\documentclass{article}&#10;\usepackage{amsmath}&#10;\pagestyle{empty}&#10;\begin{document}&#10;&#10;$L_\text{pkt}$&#10;&#10;&#10;\end{document}"/>
  <p:tag name="IGUANATEXSIZE" val="20"/>
  <p:tag name="IGUANATEXCURSOR" val="95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3.7346"/>
  <p:tag name="ORIGINALWIDTH" val="186.7267"/>
  <p:tag name="OUTPUTDPI" val="1200"/>
  <p:tag name="LATEXADDIN" val="\documentclass{article}&#10;\usepackage{amsmath}&#10;\pagestyle{empty}&#10;\begin{document}&#10;&#10;$r(t)$&#10;&#10;&#10;\end{document}"/>
  <p:tag name="IGUANATEXSIZE" val="20"/>
  <p:tag name="IGUANATEXCURSOR" val="83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0.24"/>
  <p:tag name="ORIGINALWIDTH" val="70.49118"/>
  <p:tag name="OUTPUTDPI" val="1200"/>
  <p:tag name="LATEXADDIN" val="\documentclass{article}&#10;\usepackage{amsmath}&#10;\pagestyle{empty}&#10;\begin{document}&#10;&#10;$\mathbf{y}$&#10;&#10;&#10;\end{document}"/>
  <p:tag name="IGUANATEXSIZE" val="20"/>
  <p:tag name="IGUANATEXCURSOR" val="91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6.23921"/>
  <p:tag name="ORIGINALWIDTH" val="70.49118"/>
  <p:tag name="OUTPUTDPI" val="1200"/>
  <p:tag name="LATEXADDIN" val="\documentclass{article}&#10;\usepackage{amsmath}&#10;\pagestyle{empty}&#10;\begin{document}&#10;&#10;$\mathbf{d}$&#10;&#10;&#10;\end{document}"/>
  <p:tag name="IGUANATEXSIZE" val="20"/>
  <p:tag name="IGUANATEXCURSOR" val="82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3.7346"/>
  <p:tag name="ORIGINALWIDTH" val="212.2235"/>
  <p:tag name="OUTPUTDPI" val="1200"/>
  <p:tag name="LATEXADDIN" val="\documentclass{article}&#10;\usepackage{amsmath}&#10;\pagestyle{empty}&#10;\begin{document}&#10;&#10;$\hat{s}(n)$&#10;&#10;&#10;\end{document}"/>
  <p:tag name="IGUANATEXSIZE" val="20"/>
  <p:tag name="IGUANATEXCURSOR" val="89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3.7346"/>
  <p:tag name="ORIGINALWIDTH" val="222.7221"/>
  <p:tag name="OUTPUTDPI" val="1200"/>
  <p:tag name="LATEXADDIN" val="\documentclass{article}&#10;\usepackage{amsmath}&#10;\pagestyle{empty}&#10;\begin{document}&#10;&#10;$y(n)$&#10;&#10;&#10;\end{document}"/>
  <p:tag name="IGUANATEXSIZE" val="20"/>
  <p:tag name="IGUANATEXCURSOR" val="83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3.7346"/>
  <p:tag name="ORIGINALWIDTH" val="215.973"/>
  <p:tag name="OUTPUTDPI" val="1200"/>
  <p:tag name="LATEXADDIN" val="\documentclass{article}&#10;\usepackage{amsmath}&#10;\pagestyle{empty}&#10;\begin{document}&#10;&#10;$\tilde{y}(k)$&#10;&#10;&#10;\end{document}"/>
  <p:tag name="IGUANATEXSIZE" val="20"/>
  <p:tag name="IGUANATEXCURSOR" val="93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3.7346"/>
  <p:tag name="ORIGINALWIDTH" val="215.973"/>
  <p:tag name="OUTPUTDPI" val="1200"/>
  <p:tag name="LATEXADDIN" val="\documentclass{article}&#10;\usepackage{amsmath}&#10;\pagestyle{empty}&#10;\begin{document}&#10;&#10;$y(k)$&#10;&#10;&#10;\end{document}"/>
  <p:tag name="IGUANATEXSIZE" val="20"/>
  <p:tag name="IGUANATEXCURSOR" val="85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5.48929"/>
  <p:tag name="ORIGINALWIDTH" val="95.98803"/>
  <p:tag name="OUTPUTDPI" val="1200"/>
  <p:tag name="LATEXADDIN" val="\documentclass{article}&#10;\usepackage{amsmath}&#10;\pagestyle{empty}&#10;\begin{document}&#10;&#10;$\mathbf{\Psi}$&#10;&#10;&#10;\end{document}"/>
  <p:tag name="IGUANATEXSIZE" val="20"/>
  <p:tag name="IGUANATEXCURSOR" val="94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3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30.4837"/>
  <p:tag name="ORIGINALWIDTH" val="232.4709"/>
  <p:tag name="OUTPUTDPI" val="1200"/>
  <p:tag name="LATEXADDIN" val="\documentclass{article}&#10;\usepackage{amsmath}&#10;\pagestyle{empty}&#10;\begin{document}&#10;&#10;$e^{\text{-}j\hat{\theta}k}$&#10;&#10;&#10;\end{document}"/>
  <p:tag name="IGUANATEXSIZE" val="20"/>
  <p:tag name="IGUANATEXCURSOR" val="106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3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60.4799"/>
  <p:tag name="ORIGINALWIDTH" val="1775.778"/>
  <p:tag name="OUTPUTDPI" val="1200"/>
  <p:tag name="LATEXADDIN" val="\documentclass{article}&#10;\usepackage{amsmath}&#10;\pagestyle{empty}&#10;\begin{document}&#10;&#10;&#10;$cd(n) = \sum^{23-1}_{m=0} \quad \; \; c(m) d(n-m)$&#10;&#10;&#10;&#10;&#10;\end{document}"/>
  <p:tag name="IGUANATEXSIZE" val="28"/>
  <p:tag name="IGUANATEXCURSOR" val="85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3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60.4799"/>
  <p:tag name="ORIGINALWIDTH" val="1815.523"/>
  <p:tag name="OUTPUTDPI" val="1200"/>
  <p:tag name="LATEXADDIN" val="\documentclass{article}&#10;\usepackage{amsmath}&#10;\pagestyle{empty}&#10;\begin{document}&#10;&#10;$y(n) = \sum^{186+23-2}_{m=0} \tilde{r}(m) cd(n-m)$&#10;&#10;&#10;\end{document}"/>
  <p:tag name="IGUANATEXSIZE" val="28"/>
  <p:tag name="IGUANATEXCURSOR" val="82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6.23921"/>
  <p:tag name="ORIGINALWIDTH" val="70.49118"/>
  <p:tag name="OUTPUTDPI" val="1200"/>
  <p:tag name="LATEXADDIN" val="\documentclass{article}&#10;\usepackage{amsmath}&#10;\pagestyle{empty}&#10;\begin{document}&#10;&#10;$\mathbf{b}$&#10;&#10;&#10;\end{document}"/>
  <p:tag name="IGUANATEXSIZE" val="20"/>
  <p:tag name="IGUANATEXCURSOR" val="92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33.4833"/>
  <p:tag name="ORIGINALWIDTH" val="1770.529"/>
  <p:tag name="OUTPUTDPI" val="1200"/>
  <p:tag name="LATEXADDIN" val="\documentclass{article}&#10;\usepackage{amsmath}&#10;\usepackage{mathrsfs,amsmath}&#10;\interdisplaylinepenalty=2500&#10;\usepackage{cite}&#10;\usepackage{dcolumn}&#10;\usepackage{times}&#10;\usepackage{fancyhdr}&#10;\usepackage{setspace}&#10;\usepackage{rotating}&#10;\usepackage{pdflscape}&#10;\usepackage{amsmath}&#10;\pagestyle{empty}&#10;\begin{document}&#10;&#10;$\mathbf{y} = \mathscr{F}^{-1}(\mathscr{F}(\tilde{\mathbf{r}})\times\mathscr{F}(\mathbf{c})\times\mathscr{F}(\mathbf{d}))$&#10;&#10;&#10;\end{document}"/>
  <p:tag name="IGUANATEXSIZE" val="28"/>
  <p:tag name="IGUANATEXCURSOR" val="369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3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66.9666"/>
  <p:tag name="ORIGINALWIDTH" val="1799.025"/>
  <p:tag name="OUTPUTDPI" val="1200"/>
  <p:tag name="LATEXADDIN" val="\documentclass{article}&#10;\usepackage{amsmath}&#10;\pagestyle{empty}&#10;\begin{document}&#10;&#10;$M = 2^u$ where &#10;&#10;$u = {\left\lceil \log_2{\left(12672+186+23-1\right)}  \right\rceil}$&#10;&#10;\end{document}"/>
  <p:tag name="IGUANATEXSIZE" val="28"/>
  <p:tag name="IGUANATEXCURSOR" val="99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3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6.23921"/>
  <p:tag name="ORIGINALWIDTH" val="70.49118"/>
  <p:tag name="OUTPUTDPI" val="1200"/>
  <p:tag name="LATEXADDIN" val="\documentclass{article}&#10;\usepackage{amsmath}&#10;\pagestyle{empty}&#10;\begin{document}&#10;&#10;$\mathbf{d}$&#10;&#10;&#10;\end{document}"/>
  <p:tag name="IGUANATEXSIZE" val="20"/>
  <p:tag name="IGUANATEXCURSOR" val="91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3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6.23921"/>
  <p:tag name="ORIGINALWIDTH" val="50.99362"/>
  <p:tag name="OUTPUTDPI" val="1200"/>
  <p:tag name="LATEXADDIN" val="\documentclass{article}&#10;\usepackage{amsmath}&#10;\pagestyle{empty}&#10;\begin{document}&#10;&#10;$\tilde{\mathbf{r}}$&#10;&#10;&#10;\end{document}"/>
  <p:tag name="IGUANATEXSIZE" val="20"/>
  <p:tag name="IGUANATEXCURSOR" val="118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3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6.99291"/>
  <p:tag name="ORIGINALWIDTH" val="55.49307"/>
  <p:tag name="OUTPUTDPI" val="1200"/>
  <p:tag name="LATEXADDIN" val="\documentclass{article}&#10;\usepackage{amsmath}&#10;\pagestyle{empty}&#10;\begin{document}&#10;&#10;$\mathbf{c}$&#10;&#10;&#10;\end{document}"/>
  <p:tag name="IGUANATEXSIZE" val="20"/>
  <p:tag name="IGUANATEXCURSOR" val="91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3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0.24"/>
  <p:tag name="ORIGINALWIDTH" val="70.49118"/>
  <p:tag name="OUTPUTDPI" val="1200"/>
  <p:tag name="LATEXADDIN" val="\documentclass{article}&#10;\usepackage{amsmath}&#10;\pagestyle{empty}&#10;\begin{document}&#10;&#10;$\mathbf{y}$&#10;&#10;&#10;\end{document}"/>
  <p:tag name="IGUANATEXSIZE" val="20"/>
  <p:tag name="IGUANATEXCURSOR" val="93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3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6.23921"/>
  <p:tag name="ORIGINALWIDTH" val="50.99362"/>
  <p:tag name="OUTPUTDPI" val="1200"/>
  <p:tag name="LATEXADDIN" val="\documentclass{article}&#10;\usepackage{amsmath}&#10;\pagestyle{empty}&#10;\begin{document}&#10;&#10;$\tilde{\mathbf{r}}$&#10;&#10;&#10;\end{document}"/>
  <p:tag name="IGUANATEXSIZE" val="20"/>
  <p:tag name="IGUANATEXCURSOR" val="99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3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6.23921"/>
  <p:tag name="ORIGINALWIDTH" val="70.49118"/>
  <p:tag name="OUTPUTDPI" val="1200"/>
  <p:tag name="LATEXADDIN" val="\documentclass{article}&#10;\usepackage{amsmath}&#10;\pagestyle{empty}&#10;\begin{document}&#10;&#10;$\mathbf{d}$&#10;&#10;&#10;\end{document}"/>
  <p:tag name="IGUANATEXSIZE" val="20"/>
  <p:tag name="IGUANATEXCURSOR" val="91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3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0.24"/>
  <p:tag name="ORIGINALWIDTH" val="70.49118"/>
  <p:tag name="OUTPUTDPI" val="1200"/>
  <p:tag name="LATEXADDIN" val="\documentclass{article}&#10;\usepackage{amsmath}&#10;\pagestyle{empty}&#10;\begin{document}&#10;&#10;$\mathbf{y}$&#10;&#10;&#10;\end{document}"/>
  <p:tag name="IGUANATEXSIZE" val="20"/>
  <p:tag name="IGUANATEXCURSOR" val="91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3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6.99291"/>
  <p:tag name="ORIGINALWIDTH" val="55.49307"/>
  <p:tag name="OUTPUTDPI" val="1200"/>
  <p:tag name="LATEXADDIN" val="\documentclass{article}&#10;\usepackage{amsmath}&#10;\pagestyle{empty}&#10;\begin{document}&#10;&#10;$\mathbf{c}$&#10;&#10;&#10;\end{document}"/>
  <p:tag name="IGUANATEXSIZE" val="20"/>
  <p:tag name="IGUANATEXCURSOR" val="91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3.7346"/>
  <p:tag name="ORIGINALWIDTH" val="186.7267"/>
  <p:tag name="OUTPUTDPI" val="1200"/>
  <p:tag name="LATEXADDIN" val="\documentclass{article}&#10;\usepackage{amsmath}&#10;\pagestyle{empty}&#10;\begin{document}&#10;&#10;$r(t)$&#10;&#10;&#10;\end{document}"/>
  <p:tag name="IGUANATEXSIZE" val="20"/>
  <p:tag name="IGUANATEXCURSOR" val="83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3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5.23811"/>
  <p:tag name="ORIGINALWIDTH" val="914.1357"/>
  <p:tag name="OUTPUTDPI" val="1200"/>
  <p:tag name="LATEXADDIN" val="\documentclass{article}&#10;\usepackage{amsmath}&#10;\pagestyle{empty}&#10;\begin{document}&#10;&#10;$L = 186+23-1$ &#10;&#10;&#10;\end{document}"/>
  <p:tag name="IGUANATEXSIZE" val="28"/>
  <p:tag name="IGUANATEXCURSOR" val="94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3.7346"/>
  <p:tag name="ORIGINALWIDTH" val="182.2272"/>
  <p:tag name="OUTPUTDPI" val="1200"/>
  <p:tag name="LATEXADDIN" val="\documentclass{article}&#10;\usepackage{amsmath}&#10;\pagestyle{empty}&#10;\begin{document}&#10;&#10;$s(t)$&#10;&#10;&#10;\end{document}"/>
  <p:tag name="IGUANATEXSIZE" val="20"/>
  <p:tag name="IGUANATEXCURSOR" val="83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3.49835"/>
  <p:tag name="ORIGINALWIDTH" val="124.4844"/>
  <p:tag name="OUTPUTDPI" val="1200"/>
  <p:tag name="LATEXADDIN" val="\documentclass{article}&#10;\usepackage{amsmath}&#10;\pagestyle{empty}&#10;\begin{document}&#10;&#10;&#10;$\cdots$&#10;&#10;&#10;\end{document}"/>
  <p:tag name="IGUANATEXSIZE" val="20"/>
  <p:tag name="IGUANATEXCURSOR" val="86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3.49835"/>
  <p:tag name="ORIGINALWIDTH" val="124.4844"/>
  <p:tag name="OUTPUTDPI" val="1200"/>
  <p:tag name="LATEXADDIN" val="\documentclass{article}&#10;\usepackage{amsmath}&#10;\pagestyle{empty}&#10;\begin{document}&#10;&#10;&#10;$\cdots$&#10;&#10;&#10;\end{document}"/>
  <p:tag name="IGUANATEXSIZE" val="20"/>
  <p:tag name="IGUANATEXCURSOR" val="86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3.7346"/>
  <p:tag name="ORIGINALWIDTH" val="194.9756"/>
  <p:tag name="OUTPUTDPI" val="1200"/>
  <p:tag name="LATEXADDIN" val="\documentclass{article}&#10;\usepackage{amsmath}&#10;\pagestyle{empty}&#10;\begin{document}&#10;&#10;$h(t)$&#10;&#10;&#10;\end{document}"/>
  <p:tag name="IGUANATEXSIZE" val="20"/>
  <p:tag name="IGUANATEXCURSOR" val="86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4.237"/>
  <p:tag name="ORIGINALWIDTH" val="244.4695"/>
  <p:tag name="OUTPUTDPI" val="1200"/>
  <p:tag name="LATEXADDIN" val="\documentclass{article}&#10;\usepackage{amsmath}&#10;\pagestyle{empty}&#10;\begin{document}&#10;&#10;$e^{j\omega_0 t}$&#10;&#10;&#10;\end{document}"/>
  <p:tag name="IGUANATEXSIZE" val="20"/>
  <p:tag name="IGUANATEXCURSOR" val="86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6.4867"/>
  <p:tag name="ORIGINALWIDTH" val="155.9805"/>
  <p:tag name="OUTPUTDPI" val="1200"/>
  <p:tag name="LATEXADDIN" val="\documentclass{article}&#10;\usepackage{amsmath}&#10;\pagestyle{empty}&#10;\begin{document}&#10;&#10;$e^{j\phi}$&#10;&#10;&#10;\end{document}"/>
  <p:tag name="IGUANATEXSIZE" val="20"/>
  <p:tag name="IGUANATEXCURSOR" val="90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3.7346"/>
  <p:tag name="ORIGINALWIDTH" val="218.9726"/>
  <p:tag name="OUTPUTDPI" val="1200"/>
  <p:tag name="LATEXADDIN" val="\documentclass{article}&#10;\usepackage{amsmath}&#10;\pagestyle{empty}&#10;\begin{document}&#10;&#10;$w(t)$&#10;&#10;&#10;\end{document}"/>
  <p:tag name="IGUANATEXSIZE" val="20"/>
  <p:tag name="IGUANATEXCURSOR" val="83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3.49835"/>
  <p:tag name="ORIGINALWIDTH" val="124.4844"/>
  <p:tag name="OUTPUTDPI" val="1200"/>
  <p:tag name="LATEXADDIN" val="\documentclass{article}&#10;\usepackage{amsmath}&#10;\pagestyle{empty}&#10;\begin{document}&#10;&#10;&#10;$\cdots$&#10;&#10;&#10;\end{document}"/>
  <p:tag name="IGUANATEXSIZE" val="20"/>
  <p:tag name="IGUANATEXCURSOR" val="86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3.7346"/>
  <p:tag name="ORIGINALWIDTH" val="186.7267"/>
  <p:tag name="OUTPUTDPI" val="1200"/>
  <p:tag name="LATEXADDIN" val="\documentclass{article}&#10;\usepackage{amsmath}&#10;\pagestyle{empty}&#10;\begin{document}&#10;&#10;$r(t)$&#10;&#10;&#10;\end{document}"/>
  <p:tag name="IGUANATEXSIZE" val="20"/>
  <p:tag name="IGUANATEXCURSOR" val="83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6.23921"/>
  <p:tag name="ORIGINALWIDTH" val="70.49118"/>
  <p:tag name="OUTPUTDPI" val="1200"/>
  <p:tag name="LATEXADDIN" val="\documentclass{article}&#10;\usepackage{amsmath}&#10;\pagestyle{empty}&#10;\begin{document}&#10;&#10;$\mathbf{b}$&#10;&#10;&#10;\end{document}"/>
  <p:tag name="IGUANATEXSIZE" val="20"/>
  <p:tag name="IGUANATEXCURSOR" val="92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3.7346"/>
  <p:tag name="ORIGINALWIDTH" val="186.7267"/>
  <p:tag name="OUTPUTDPI" val="1200"/>
  <p:tag name="LATEXADDIN" val="\documentclass{article}&#10;\usepackage{amsmath}&#10;\pagestyle{empty}&#10;\begin{document}&#10;&#10;$r(t)$&#10;&#10;&#10;\end{document}"/>
  <p:tag name="IGUANATEXSIZE" val="20"/>
  <p:tag name="IGUANATEXCURSOR" val="83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3.7346"/>
  <p:tag name="ORIGINALWIDTH" val="216.7229"/>
  <p:tag name="OUTPUTDPI" val="1200"/>
  <p:tag name="LATEXADDIN" val="\documentclass{article}&#10;\usepackage{amsmath}&#10;\pagestyle{empty}&#10;\begin{document}&#10;&#10;$r(n)$&#10;&#10;&#10;\end{document}"/>
  <p:tag name="IGUANATEXSIZE" val="20"/>
  <p:tag name="IGUANATEXCURSOR" val="85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3.7346"/>
  <p:tag name="ORIGINALWIDTH" val="182.2272"/>
  <p:tag name="OUTPUTDPI" val="1200"/>
  <p:tag name="LATEXADDIN" val="\documentclass{article}&#10;\usepackage{amsmath}&#10;\pagestyle{empty}&#10;\begin{document}&#10;&#10;$s(t)$&#10;&#10;&#10;\end{document}"/>
  <p:tag name="IGUANATEXSIZE" val="20"/>
  <p:tag name="IGUANATEXCURSOR" val="83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3.49835"/>
  <p:tag name="ORIGINALWIDTH" val="124.4844"/>
  <p:tag name="OUTPUTDPI" val="1200"/>
  <p:tag name="LATEXADDIN" val="\documentclass{article}&#10;\usepackage{amsmath}&#10;\pagestyle{empty}&#10;\begin{document}&#10;&#10;&#10;$\cdots$&#10;&#10;&#10;\end{document}"/>
  <p:tag name="IGUANATEXSIZE" val="20"/>
  <p:tag name="IGUANATEXCURSOR" val="86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3.49835"/>
  <p:tag name="ORIGINALWIDTH" val="124.4844"/>
  <p:tag name="OUTPUTDPI" val="1200"/>
  <p:tag name="LATEXADDIN" val="\documentclass{article}&#10;\usepackage{amsmath}&#10;\pagestyle{empty}&#10;\begin{document}&#10;&#10;&#10;$\cdots$&#10;&#10;&#10;\end{document}"/>
  <p:tag name="IGUANATEXSIZE" val="20"/>
  <p:tag name="IGUANATEXCURSOR" val="86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1.48859"/>
  <p:tag name="ORIGINALWIDTH" val="105.7368"/>
  <p:tag name="OUTPUTDPI" val="1200"/>
  <p:tag name="LATEXADDIN" val="\documentclass{article}&#10;\usepackage{amsmath}&#10;\pagestyle{empty}&#10;\begin{document}&#10;&#10;$\mathbf{r}_\text{p}$&#10;&#10;&#10;\end{document}"/>
  <p:tag name="IGUANATEXSIZE" val="20"/>
  <p:tag name="IGUANATEXCURSOR" val="101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7.2366"/>
  <p:tag name="ORIGINALWIDTH" val="301.4623"/>
  <p:tag name="OUTPUTDPI" val="1200"/>
  <p:tag name="LATEXADDIN" val="\documentclass{article}&#10;\usepackage{amsmath}&#10;\pagestyle{empty}&#10;\begin{document}&#10;&#10;$e^{\text{-}j\hat{\omega}_0 n}$&#10;&#10;&#10;\end{document}"/>
  <p:tag name="IGUANATEXSIZE" val="20"/>
  <p:tag name="IGUANATEXCURSOR" val="93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6.23921"/>
  <p:tag name="ORIGINALWIDTH" val="50.99362"/>
  <p:tag name="OUTPUTDPI" val="1200"/>
  <p:tag name="LATEXADDIN" val="\documentclass{article}&#10;\usepackage{amsmath}&#10;\pagestyle{empty}&#10;\begin{document}&#10;&#10;$\tilde{\mathbf{r}}$&#10;&#10;&#10;\end{document}"/>
  <p:tag name="IGUANATEXSIZE" val="20"/>
  <p:tag name="IGUANATEXCURSOR" val="100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3.49835"/>
  <p:tag name="ORIGINALWIDTH" val="124.4844"/>
  <p:tag name="OUTPUTDPI" val="1200"/>
  <p:tag name="LATEXADDIN" val="\documentclass{article}&#10;\usepackage{amsmath}&#10;\pagestyle{empty}&#10;\begin{document}&#10;&#10;&#10;$\cdots$&#10;&#10;&#10;\end{document}"/>
  <p:tag name="IGUANATEXSIZE" val="20"/>
  <p:tag name="IGUANATEXCURSOR" val="86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3.7346"/>
  <p:tag name="ORIGINALWIDTH" val="216.7229"/>
  <p:tag name="OUTPUTDPI" val="1200"/>
  <p:tag name="LATEXADDIN" val="\documentclass{article}&#10;\usepackage{amsmath}&#10;\pagestyle{empty}&#10;\begin{document}&#10;&#10;$r(n)$&#10;&#10;&#10;\end{document}"/>
  <p:tag name="IGUANATEXSIZE" val="20"/>
  <p:tag name="IGUANATEXCURSOR" val="85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34.9832"/>
  <p:tag name="ORIGINALWIDTH" val="134.9832"/>
  <p:tag name="OUTPUTDPI" val="1200"/>
  <p:tag name="LATEXADDIN" val="\documentclass{article}&#10;\usepackage{amsmath}&#10;\pagestyle{empty}&#10;\begin{document}&#10;&#10;$\hat{\sigma}_w^2$&#10;&#10;&#10;\end{document}"/>
  <p:tag name="IGUANATEXSIZE" val="20"/>
  <p:tag name="IGUANATEXCURSOR" val="96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19.2351"/>
  <p:tag name="ORIGINALWIDTH" val="71.99102"/>
  <p:tag name="OUTPUTDPI" val="1200"/>
  <p:tag name="LATEXADDIN" val="\documentclass{article}&#10;\usepackage{amsmath}&#10;\pagestyle{empty}&#10;\begin{document}&#10;&#10;$\hat{\mathbf{h}}$&#10;&#10;&#10;\end{document}"/>
  <p:tag name="IGUANATEXSIZE" val="20"/>
  <p:tag name="IGUANATEXCURSOR" val="98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19.985"/>
  <p:tag name="ORIGINALWIDTH" val="70.49118"/>
  <p:tag name="OUTPUTDPI" val="1200"/>
  <p:tag name="LATEXADDIN" val="\documentclass{article}&#10;\usepackage{amsmath}&#10;\pagestyle{empty}&#10;\begin{document}&#10;&#10;$\hat{\mathbf{b}}$&#10;&#10;&#10;\end{document}"/>
  <p:tag name="IGUANATEXSIZE" val="20"/>
  <p:tag name="IGUANATEXCURSOR" val="98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9.23882"/>
  <p:tag name="ORIGINALWIDTH" val="47.24409"/>
  <p:tag name="OUTPUTDPI" val="1200"/>
  <p:tag name="LATEXADDIN" val="\documentclass{article}&#10;\usepackage{amsmath}&#10;\pagestyle{empty}&#10;\begin{document}&#10;&#10;$\hat{\mathbf{s}}$&#10;&#10;&#10;\end{document}"/>
  <p:tag name="IGUANATEXSIZE" val="20"/>
  <p:tag name="IGUANATEXCURSOR" val="86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0.24"/>
  <p:tag name="ORIGINALWIDTH" val="70.49118"/>
  <p:tag name="OUTPUTDPI" val="1200"/>
  <p:tag name="LATEXADDIN" val="\documentclass{article}&#10;\usepackage{amsmath}&#10;\pagestyle{empty}&#10;\begin{document}&#10;&#10;$\mathbf{y}$&#10;&#10;&#10;\end{document}"/>
  <p:tag name="IGUANATEXSIZE" val="20"/>
  <p:tag name="IGUANATEXCURSOR" val="91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6.23921"/>
  <p:tag name="ORIGINALWIDTH" val="70.49118"/>
  <p:tag name="OUTPUTDPI" val="1200"/>
  <p:tag name="LATEXADDIN" val="\documentclass{article}&#10;\usepackage{amsmath}&#10;\pagestyle{empty}&#10;\begin{document}&#10;&#10;$\mathbf{d}$&#10;&#10;&#10;\end{document}"/>
  <p:tag name="IGUANATEXSIZE" val="20"/>
  <p:tag name="IGUANATEXCURSOR" val="82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3.7346"/>
  <p:tag name="ORIGINALWIDTH" val="212.2235"/>
  <p:tag name="OUTPUTDPI" val="1200"/>
  <p:tag name="LATEXADDIN" val="\documentclass{article}&#10;\usepackage{amsmath}&#10;\pagestyle{empty}&#10;\begin{document}&#10;&#10;$\hat{s}(n)$&#10;&#10;&#10;\end{document}"/>
  <p:tag name="IGUANATEXSIZE" val="20"/>
  <p:tag name="IGUANATEXCURSOR" val="89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3.7346"/>
  <p:tag name="ORIGINALWIDTH" val="222.7221"/>
  <p:tag name="OUTPUTDPI" val="1200"/>
  <p:tag name="LATEXADDIN" val="\documentclass{article}&#10;\usepackage{amsmath}&#10;\pagestyle{empty}&#10;\begin{document}&#10;&#10;$y(n)$&#10;&#10;&#10;\end{document}"/>
  <p:tag name="IGUANATEXSIZE" val="20"/>
  <p:tag name="IGUANATEXCURSOR" val="83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3.7346"/>
  <p:tag name="ORIGINALWIDTH" val="215.973"/>
  <p:tag name="OUTPUTDPI" val="1200"/>
  <p:tag name="LATEXADDIN" val="\documentclass{article}&#10;\usepackage{amsmath}&#10;\pagestyle{empty}&#10;\begin{document}&#10;&#10;$\tilde{y}(k)$&#10;&#10;&#10;\end{document}"/>
  <p:tag name="IGUANATEXSIZE" val="20"/>
  <p:tag name="IGUANATEXCURSOR" val="93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0.7349"/>
  <p:tag name="ORIGINALWIDTH" val="220.4724"/>
  <p:tag name="OUTPUTDPI" val="1200"/>
  <p:tag name="LATEXADDIN" val="\documentclass{article}&#10;\usepackage{amsmath}&#10;\pagestyle{empty}&#10;\begin{document}&#10;&#10;$L_\text{pkt}$&#10;&#10;&#10;\end{document}"/>
  <p:tag name="IGUANATEXSIZE" val="20"/>
  <p:tag name="IGUANATEXCURSOR" val="95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3.7346"/>
  <p:tag name="ORIGINALWIDTH" val="215.973"/>
  <p:tag name="OUTPUTDPI" val="1200"/>
  <p:tag name="LATEXADDIN" val="\documentclass{article}&#10;\usepackage{amsmath}&#10;\pagestyle{empty}&#10;\begin{document}&#10;&#10;$y(k)$&#10;&#10;&#10;\end{document}"/>
  <p:tag name="IGUANATEXSIZE" val="20"/>
  <p:tag name="IGUANATEXCURSOR" val="85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5.48929"/>
  <p:tag name="ORIGINALWIDTH" val="95.98803"/>
  <p:tag name="OUTPUTDPI" val="1200"/>
  <p:tag name="LATEXADDIN" val="\documentclass{article}&#10;\usepackage{amsmath}&#10;\pagestyle{empty}&#10;\begin{document}&#10;&#10;$\mathbf{\Psi}$&#10;&#10;&#10;\end{document}"/>
  <p:tag name="IGUANATEXSIZE" val="20"/>
  <p:tag name="IGUANATEXCURSOR" val="94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30.4837"/>
  <p:tag name="ORIGINALWIDTH" val="232.4709"/>
  <p:tag name="OUTPUTDPI" val="1200"/>
  <p:tag name="LATEXADDIN" val="\documentclass{article}&#10;\usepackage{amsmath}&#10;\pagestyle{empty}&#10;\begin{document}&#10;&#10;$e^{\text{-}j\hat{\theta}k}$&#10;&#10;&#10;\end{document}"/>
  <p:tag name="IGUANATEXSIZE" val="20"/>
  <p:tag name="IGUANATEXCURSOR" val="106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1.48859"/>
  <p:tag name="ORIGINALWIDTH" val="105.7368"/>
  <p:tag name="OUTPUTDPI" val="1200"/>
  <p:tag name="LATEXADDIN" val="\documentclass{article}&#10;\usepackage{amsmath}&#10;\pagestyle{empty}&#10;\begin{document}&#10;&#10;$\mathbf{r}_\text{p}$&#10;&#10;&#10;\end{document}"/>
  <p:tag name="IGUANATEXSIZE" val="20"/>
  <p:tag name="IGUANATEXCURSOR" val="101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7.2366"/>
  <p:tag name="ORIGINALWIDTH" val="301.4623"/>
  <p:tag name="OUTPUTDPI" val="1200"/>
  <p:tag name="LATEXADDIN" val="\documentclass{article}&#10;\usepackage{amsmath}&#10;\pagestyle{empty}&#10;\begin{document}&#10;&#10;$e^{\text{-}j\hat{\omega}_0 n}$&#10;&#10;&#10;\end{document}"/>
  <p:tag name="IGUANATEXSIZE" val="20"/>
  <p:tag name="IGUANATEXCURSOR" val="93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6.23921"/>
  <p:tag name="ORIGINALWIDTH" val="50.99362"/>
  <p:tag name="OUTPUTDPI" val="1200"/>
  <p:tag name="LATEXADDIN" val="\documentclass{article}&#10;\usepackage{amsmath}&#10;\pagestyle{empty}&#10;\begin{document}&#10;&#10;$\tilde{\mathbf{r}}$&#10;&#10;&#10;\end{document}"/>
  <p:tag name="IGUANATEXSIZE" val="20"/>
  <p:tag name="IGUANATEXCURSOR" val="100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3.7346"/>
  <p:tag name="ORIGINALWIDTH" val="216.7229"/>
  <p:tag name="OUTPUTDPI" val="1200"/>
  <p:tag name="LATEXADDIN" val="\documentclass{article}&#10;\usepackage{amsmath}&#10;\pagestyle{empty}&#10;\begin{document}&#10;&#10;$r(n)$&#10;&#10;&#10;\end{document}"/>
  <p:tag name="IGUANATEXSIZE" val="20"/>
  <p:tag name="IGUANATEXCURSOR" val="85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34.9832"/>
  <p:tag name="ORIGINALWIDTH" val="134.9832"/>
  <p:tag name="OUTPUTDPI" val="1200"/>
  <p:tag name="LATEXADDIN" val="\documentclass{article}&#10;\usepackage{amsmath}&#10;\pagestyle{empty}&#10;\begin{document}&#10;&#10;$\hat{\sigma}_w^2$&#10;&#10;&#10;\end{document}"/>
  <p:tag name="IGUANATEXSIZE" val="20"/>
  <p:tag name="IGUANATEXCURSOR" val="96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19.2351"/>
  <p:tag name="ORIGINALWIDTH" val="71.99102"/>
  <p:tag name="OUTPUTDPI" val="1200"/>
  <p:tag name="LATEXADDIN" val="\documentclass{article}&#10;\usepackage{amsmath}&#10;\pagestyle{empty}&#10;\begin{document}&#10;&#10;$\hat{\mathbf{h}}$&#10;&#10;&#10;\end{document}"/>
  <p:tag name="IGUANATEXSIZE" val="20"/>
  <p:tag name="IGUANATEXCURSOR" val="98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19.985"/>
  <p:tag name="ORIGINALWIDTH" val="70.49118"/>
  <p:tag name="OUTPUTDPI" val="1200"/>
  <p:tag name="LATEXADDIN" val="\documentclass{article}&#10;\usepackage{amsmath}&#10;\pagestyle{empty}&#10;\begin{document}&#10;&#10;$\hat{\mathbf{b}}$&#10;&#10;&#10;\end{document}"/>
  <p:tag name="IGUANATEXSIZE" val="20"/>
  <p:tag name="IGUANATEXCURSOR" val="98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3.49835"/>
  <p:tag name="ORIGINALWIDTH" val="124.4844"/>
  <p:tag name="OUTPUTDPI" val="1200"/>
  <p:tag name="LATEXADDIN" val="\documentclass{article}&#10;\usepackage{amsmath}&#10;\pagestyle{empty}&#10;\begin{document}&#10;&#10;&#10;$\cdots$&#10;&#10;&#10;\end{document}"/>
  <p:tag name="IGUANATEXSIZE" val="20"/>
  <p:tag name="IGUANATEXCURSOR" val="86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9.23882"/>
  <p:tag name="ORIGINALWIDTH" val="47.24409"/>
  <p:tag name="OUTPUTDPI" val="1200"/>
  <p:tag name="LATEXADDIN" val="\documentclass{article}&#10;\usepackage{amsmath}&#10;\pagestyle{empty}&#10;\begin{document}&#10;&#10;$\hat{\mathbf{s}}$&#10;&#10;&#10;\end{document}"/>
  <p:tag name="IGUANATEXSIZE" val="20"/>
  <p:tag name="IGUANATEXCURSOR" val="86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0.24"/>
  <p:tag name="ORIGINALWIDTH" val="70.49118"/>
  <p:tag name="OUTPUTDPI" val="1200"/>
  <p:tag name="LATEXADDIN" val="\documentclass{article}&#10;\usepackage{amsmath}&#10;\pagestyle{empty}&#10;\begin{document}&#10;&#10;$\mathbf{y}$&#10;&#10;&#10;\end{document}"/>
  <p:tag name="IGUANATEXSIZE" val="20"/>
  <p:tag name="IGUANATEXCURSOR" val="91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6.23921"/>
  <p:tag name="ORIGINALWIDTH" val="70.49118"/>
  <p:tag name="OUTPUTDPI" val="1200"/>
  <p:tag name="LATEXADDIN" val="\documentclass{article}&#10;\usepackage{amsmath}&#10;\pagestyle{empty}&#10;\begin{document}&#10;&#10;$\mathbf{d}$&#10;&#10;&#10;\end{document}"/>
  <p:tag name="IGUANATEXSIZE" val="20"/>
  <p:tag name="IGUANATEXCURSOR" val="82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3.7346"/>
  <p:tag name="ORIGINALWIDTH" val="212.2235"/>
  <p:tag name="OUTPUTDPI" val="1200"/>
  <p:tag name="LATEXADDIN" val="\documentclass{article}&#10;\usepackage{amsmath}&#10;\pagestyle{empty}&#10;\begin{document}&#10;&#10;$\hat{s}(n)$&#10;&#10;&#10;\end{document}"/>
  <p:tag name="IGUANATEXSIZE" val="20"/>
  <p:tag name="IGUANATEXCURSOR" val="89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3.7346"/>
  <p:tag name="ORIGINALWIDTH" val="222.7221"/>
  <p:tag name="OUTPUTDPI" val="1200"/>
  <p:tag name="LATEXADDIN" val="\documentclass{article}&#10;\usepackage{amsmath}&#10;\pagestyle{empty}&#10;\begin{document}&#10;&#10;$y(n)$&#10;&#10;&#10;\end{document}"/>
  <p:tag name="IGUANATEXSIZE" val="20"/>
  <p:tag name="IGUANATEXCURSOR" val="83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3.7346"/>
  <p:tag name="ORIGINALWIDTH" val="215.973"/>
  <p:tag name="OUTPUTDPI" val="1200"/>
  <p:tag name="LATEXADDIN" val="\documentclass{article}&#10;\usepackage{amsmath}&#10;\pagestyle{empty}&#10;\begin{document}&#10;&#10;$\tilde{y}(k)$&#10;&#10;&#10;\end{document}"/>
  <p:tag name="IGUANATEXSIZE" val="20"/>
  <p:tag name="IGUANATEXCURSOR" val="93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3.7346"/>
  <p:tag name="ORIGINALWIDTH" val="215.973"/>
  <p:tag name="OUTPUTDPI" val="1200"/>
  <p:tag name="LATEXADDIN" val="\documentclass{article}&#10;\usepackage{amsmath}&#10;\pagestyle{empty}&#10;\begin{document}&#10;&#10;$y(k)$&#10;&#10;&#10;\end{document}"/>
  <p:tag name="IGUANATEXSIZE" val="20"/>
  <p:tag name="IGUANATEXCURSOR" val="85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5.48929"/>
  <p:tag name="ORIGINALWIDTH" val="95.98803"/>
  <p:tag name="OUTPUTDPI" val="1200"/>
  <p:tag name="LATEXADDIN" val="\documentclass{article}&#10;\usepackage{amsmath}&#10;\pagestyle{empty}&#10;\begin{document}&#10;&#10;$\mathbf{\Psi}$&#10;&#10;&#10;\end{document}"/>
  <p:tag name="IGUANATEXSIZE" val="20"/>
  <p:tag name="IGUANATEXCURSOR" val="94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30.4837"/>
  <p:tag name="ORIGINALWIDTH" val="232.4709"/>
  <p:tag name="OUTPUTDPI" val="1200"/>
  <p:tag name="LATEXADDIN" val="\documentclass{article}&#10;\usepackage{amsmath}&#10;\pagestyle{empty}&#10;\begin{document}&#10;&#10;$e^{\text{-}j\hat{\theta}k}$&#10;&#10;&#10;\end{document}"/>
  <p:tag name="IGUANATEXSIZE" val="20"/>
  <p:tag name="IGUANATEXCURSOR" val="106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1.48859"/>
  <p:tag name="ORIGINALWIDTH" val="105.7368"/>
  <p:tag name="OUTPUTDPI" val="1200"/>
  <p:tag name="LATEXADDIN" val="\documentclass{article}&#10;\usepackage{amsmath}&#10;\pagestyle{empty}&#10;\begin{document}&#10;&#10;$\mathbf{r}_\text{p}$&#10;&#10;&#10;\end{document}"/>
  <p:tag name="IGUANATEXSIZE" val="20"/>
  <p:tag name="IGUANATEXCURSOR" val="101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3.49835"/>
  <p:tag name="ORIGINALWIDTH" val="124.4844"/>
  <p:tag name="OUTPUTDPI" val="1200"/>
  <p:tag name="LATEXADDIN" val="\documentclass{article}&#10;\usepackage{amsmath}&#10;\pagestyle{empty}&#10;\begin{document}&#10;&#10;&#10;$\cdots$&#10;&#10;&#10;\end{document}"/>
  <p:tag name="IGUANATEXSIZE" val="20"/>
  <p:tag name="IGUANATEXCURSOR" val="86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7.2366"/>
  <p:tag name="ORIGINALWIDTH" val="301.4623"/>
  <p:tag name="OUTPUTDPI" val="1200"/>
  <p:tag name="LATEXADDIN" val="\documentclass{article}&#10;\usepackage{amsmath}&#10;\pagestyle{empty}&#10;\begin{document}&#10;&#10;$e^{\text{-}j\hat{\omega}_0 n}$&#10;&#10;&#10;\end{document}"/>
  <p:tag name="IGUANATEXSIZE" val="20"/>
  <p:tag name="IGUANATEXCURSOR" val="93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6.23921"/>
  <p:tag name="ORIGINALWIDTH" val="50.99362"/>
  <p:tag name="OUTPUTDPI" val="1200"/>
  <p:tag name="LATEXADDIN" val="\documentclass{article}&#10;\usepackage{amsmath}&#10;\pagestyle{empty}&#10;\begin{document}&#10;&#10;$\tilde{\mathbf{r}}$&#10;&#10;&#10;\end{document}"/>
  <p:tag name="IGUANATEXSIZE" val="20"/>
  <p:tag name="IGUANATEXCURSOR" val="100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3.7346"/>
  <p:tag name="ORIGINALWIDTH" val="216.7229"/>
  <p:tag name="OUTPUTDPI" val="1200"/>
  <p:tag name="LATEXADDIN" val="\documentclass{article}&#10;\usepackage{amsmath}&#10;\pagestyle{empty}&#10;\begin{document}&#10;&#10;$r(n)$&#10;&#10;&#10;\end{document}"/>
  <p:tag name="IGUANATEXSIZE" val="20"/>
  <p:tag name="IGUANATEXCURSOR" val="85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34.9832"/>
  <p:tag name="ORIGINALWIDTH" val="134.9832"/>
  <p:tag name="OUTPUTDPI" val="1200"/>
  <p:tag name="LATEXADDIN" val="\documentclass{article}&#10;\usepackage{amsmath}&#10;\pagestyle{empty}&#10;\begin{document}&#10;&#10;$\hat{\sigma}_w^2$&#10;&#10;&#10;\end{document}"/>
  <p:tag name="IGUANATEXSIZE" val="20"/>
  <p:tag name="IGUANATEXCURSOR" val="96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19.2351"/>
  <p:tag name="ORIGINALWIDTH" val="71.99102"/>
  <p:tag name="OUTPUTDPI" val="1200"/>
  <p:tag name="LATEXADDIN" val="\documentclass{article}&#10;\usepackage{amsmath}&#10;\pagestyle{empty}&#10;\begin{document}&#10;&#10;$\hat{\mathbf{h}}$&#10;&#10;&#10;\end{document}"/>
  <p:tag name="IGUANATEXSIZE" val="20"/>
  <p:tag name="IGUANATEXCURSOR" val="98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19.985"/>
  <p:tag name="ORIGINALWIDTH" val="70.49118"/>
  <p:tag name="OUTPUTDPI" val="1200"/>
  <p:tag name="LATEXADDIN" val="\documentclass{article}&#10;\usepackage{amsmath}&#10;\pagestyle{empty}&#10;\begin{document}&#10;&#10;$\hat{\mathbf{b}}$&#10;&#10;&#10;\end{document}"/>
  <p:tag name="IGUANATEXSIZE" val="20"/>
  <p:tag name="IGUANATEXCURSOR" val="98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9.23882"/>
  <p:tag name="ORIGINALWIDTH" val="47.24409"/>
  <p:tag name="OUTPUTDPI" val="1200"/>
  <p:tag name="LATEXADDIN" val="\documentclass{article}&#10;\usepackage{amsmath}&#10;\pagestyle{empty}&#10;\begin{document}&#10;&#10;$\hat{\mathbf{s}}$&#10;&#10;&#10;\end{document}"/>
  <p:tag name="IGUANATEXSIZE" val="20"/>
  <p:tag name="IGUANATEXCURSOR" val="86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0.24"/>
  <p:tag name="ORIGINALWIDTH" val="70.49118"/>
  <p:tag name="OUTPUTDPI" val="1200"/>
  <p:tag name="LATEXADDIN" val="\documentclass{article}&#10;\usepackage{amsmath}&#10;\pagestyle{empty}&#10;\begin{document}&#10;&#10;$\mathbf{y}$&#10;&#10;&#10;\end{document}"/>
  <p:tag name="IGUANATEXSIZE" val="20"/>
  <p:tag name="IGUANATEXCURSOR" val="91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6.23921"/>
  <p:tag name="ORIGINALWIDTH" val="70.49118"/>
  <p:tag name="OUTPUTDPI" val="1200"/>
  <p:tag name="LATEXADDIN" val="\documentclass{article}&#10;\usepackage{amsmath}&#10;\pagestyle{empty}&#10;\begin{document}&#10;&#10;$\mathbf{d}$&#10;&#10;&#10;\end{document}"/>
  <p:tag name="IGUANATEXSIZE" val="20"/>
  <p:tag name="IGUANATEXCURSOR" val="82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3.7346"/>
  <p:tag name="ORIGINALWIDTH" val="212.2235"/>
  <p:tag name="OUTPUTDPI" val="1200"/>
  <p:tag name="LATEXADDIN" val="\documentclass{article}&#10;\usepackage{amsmath}&#10;\pagestyle{empty}&#10;\begin{document}&#10;&#10;$\hat{s}(n)$&#10;&#10;&#10;\end{document}"/>
  <p:tag name="IGUANATEXSIZE" val="20"/>
  <p:tag name="IGUANATEXCURSOR" val="89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6.23921"/>
  <p:tag name="ORIGINALWIDTH" val="70.49118"/>
  <p:tag name="OUTPUTDPI" val="1200"/>
  <p:tag name="LATEXADDIN" val="\documentclass{article}&#10;\usepackage{amsmath}&#10;\pagestyle{empty}&#10;\begin{document}&#10;&#10;$\mathbf{b}$&#10;&#10;&#10;\end{document}"/>
  <p:tag name="IGUANATEXSIZE" val="20"/>
  <p:tag name="IGUANATEXCURSOR" val="92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3.7346"/>
  <p:tag name="ORIGINALWIDTH" val="222.7221"/>
  <p:tag name="OUTPUTDPI" val="1200"/>
  <p:tag name="LATEXADDIN" val="\documentclass{article}&#10;\usepackage{amsmath}&#10;\pagestyle{empty}&#10;\begin{document}&#10;&#10;$y(n)$&#10;&#10;&#10;\end{document}"/>
  <p:tag name="IGUANATEXSIZE" val="20"/>
  <p:tag name="IGUANATEXCURSOR" val="83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3.7346"/>
  <p:tag name="ORIGINALWIDTH" val="215.973"/>
  <p:tag name="OUTPUTDPI" val="1200"/>
  <p:tag name="LATEXADDIN" val="\documentclass{article}&#10;\usepackage{amsmath}&#10;\pagestyle{empty}&#10;\begin{document}&#10;&#10;$\tilde{y}(k)$&#10;&#10;&#10;\end{document}"/>
  <p:tag name="IGUANATEXSIZE" val="20"/>
  <p:tag name="IGUANATEXCURSOR" val="93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3.7346"/>
  <p:tag name="ORIGINALWIDTH" val="215.973"/>
  <p:tag name="OUTPUTDPI" val="1200"/>
  <p:tag name="LATEXADDIN" val="\documentclass{article}&#10;\usepackage{amsmath}&#10;\pagestyle{empty}&#10;\begin{document}&#10;&#10;$y(k)$&#10;&#10;&#10;\end{document}"/>
  <p:tag name="IGUANATEXSIZE" val="20"/>
  <p:tag name="IGUANATEXCURSOR" val="85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5.48929"/>
  <p:tag name="ORIGINALWIDTH" val="95.98803"/>
  <p:tag name="OUTPUTDPI" val="1200"/>
  <p:tag name="LATEXADDIN" val="\documentclass{article}&#10;\usepackage{amsmath}&#10;\pagestyle{empty}&#10;\begin{document}&#10;&#10;$\mathbf{\Psi}$&#10;&#10;&#10;\end{document}"/>
  <p:tag name="IGUANATEXSIZE" val="20"/>
  <p:tag name="IGUANATEXCURSOR" val="94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30.4837"/>
  <p:tag name="ORIGINALWIDTH" val="232.4709"/>
  <p:tag name="OUTPUTDPI" val="1200"/>
  <p:tag name="LATEXADDIN" val="\documentclass{article}&#10;\usepackage{amsmath}&#10;\pagestyle{empty}&#10;\begin{document}&#10;&#10;$e^{\text{-}j\hat{\theta}k}$&#10;&#10;&#10;\end{document}"/>
  <p:tag name="IGUANATEXSIZE" val="20"/>
  <p:tag name="IGUANATEXCURSOR" val="106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6.23921"/>
  <p:tag name="ORIGINALWIDTH" val="70.49118"/>
  <p:tag name="OUTPUTDPI" val="1200"/>
  <p:tag name="LATEXADDIN" val="\documentclass{article}&#10;\usepackage{amsmath}&#10;\pagestyle{empty}&#10;\begin{document}&#10;&#10;$\mathbf{d}$&#10;&#10;&#10;\end{document}"/>
  <p:tag name="IGUANATEXSIZE" val="20"/>
  <p:tag name="IGUANATEXCURSOR" val="91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6.23921"/>
  <p:tag name="ORIGINALWIDTH" val="50.99362"/>
  <p:tag name="OUTPUTDPI" val="1200"/>
  <p:tag name="LATEXADDIN" val="\documentclass{article}&#10;\usepackage{amsmath}&#10;\pagestyle{empty}&#10;\begin{document}&#10;&#10;$\tilde{\mathbf{r}}$&#10;&#10;&#10;\end{document}"/>
  <p:tag name="IGUANATEXSIZE" val="20"/>
  <p:tag name="IGUANATEXCURSOR" val="100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19.2351"/>
  <p:tag name="ORIGINALWIDTH" val="71.99102"/>
  <p:tag name="OUTPUTDPI" val="1200"/>
  <p:tag name="LATEXADDIN" val="\documentclass{article}&#10;\usepackage{amsmath}&#10;\pagestyle{empty}&#10;\begin{document}&#10;&#10;$\hat{\mathbf{h}}$&#10;&#10;&#10;\end{document}"/>
  <p:tag name="IGUANATEXSIZE" val="20"/>
  <p:tag name="IGUANATEXCURSOR" val="87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34.9832"/>
  <p:tag name="ORIGINALWIDTH" val="134.9832"/>
  <p:tag name="OUTPUTDPI" val="1200"/>
  <p:tag name="LATEXADDIN" val="\documentclass{article}&#10;\usepackage{amsmath}&#10;\pagestyle{empty}&#10;\begin{document}&#10;&#10;$\hat{\sigma}_w^2$&#10;&#10;&#10;\end{document}"/>
  <p:tag name="IGUANATEXSIZE" val="20"/>
  <p:tag name="IGUANATEXCURSOR" val="96"/>
  <p:tag name="TRANSPARENCY" val="True"/>
  <p:tag name="FILENAME" val=""/>
  <p:tag name="INPUTTYPE" val="0"/>
  <p:tag name="LATEXENGINEID" val="0"/>
  <p:tag name="TEMPFOLDER" val="C:\Users\ecestudent\Documents\IguanaTexTemp\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37.9828"/>
  <p:tag name="ORIGINALWIDTH" val="325.4593"/>
  <p:tag name="OUTPUTDPI" val="1200"/>
  <p:tag name="LATEXADDIN" val="\documentclass{article}&#10;\usepackage{amsmath}&#10;\pagestyle{empty}&#10;\begin{document}&#10;&#10;$\hat{\mathbf{b}}_\text{FDE2}$&#10;&#10;&#10;\end{document}"/>
  <p:tag name="IGUANATEXSIZE" val="20"/>
  <p:tag name="IGUANATEXCURSOR" val="109"/>
  <p:tag name="TRANSPARENCY" val="True"/>
  <p:tag name="FILENAME" val=""/>
  <p:tag name="INPUTTYPE" val="0"/>
  <p:tag name="LATEXENGINEID" val="0"/>
  <p:tag name="TEMPFOLDER" val="C:\Users\ecestudent\Documents\IguanaTexTemp\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3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6765</TotalTime>
  <Words>1842</Words>
  <Application>Microsoft Office PowerPoint</Application>
  <PresentationFormat>Widescreen</PresentationFormat>
  <Paragraphs>762</Paragraphs>
  <Slides>86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86</vt:i4>
      </vt:variant>
    </vt:vector>
  </HeadingPairs>
  <TitlesOfParts>
    <vt:vector size="89" baseType="lpstr">
      <vt:lpstr>Arial</vt:lpstr>
      <vt:lpstr>Times New Roman</vt:lpstr>
      <vt:lpstr>Office Theme</vt:lpstr>
      <vt:lpstr>GPU Implementation of Data-Aided Equalizers</vt:lpstr>
      <vt:lpstr>Outline</vt:lpstr>
      <vt:lpstr>PowerPoint Presentation</vt:lpstr>
      <vt:lpstr>Introduction - Multipath</vt:lpstr>
      <vt:lpstr>Introduction - Multipath</vt:lpstr>
      <vt:lpstr>Introduction - Multipath</vt:lpstr>
      <vt:lpstr>Introduction - Multipath</vt:lpstr>
      <vt:lpstr>Introduction - Multipath</vt:lpstr>
      <vt:lpstr>Introduction - Multipath</vt:lpstr>
      <vt:lpstr>Introduction - Multipath</vt:lpstr>
      <vt:lpstr>Introduction - Equalizers</vt:lpstr>
      <vt:lpstr>Introduction - PAQ Project</vt:lpstr>
      <vt:lpstr>Introduction - PAQ Project</vt:lpstr>
      <vt:lpstr>Introduction - PAQ Project</vt:lpstr>
      <vt:lpstr>Introduction - PAQ Project</vt:lpstr>
      <vt:lpstr>Introduction - PAQ Project</vt:lpstr>
      <vt:lpstr>Introduction - PAQ Project</vt:lpstr>
      <vt:lpstr>Introduction - PAQ Project</vt:lpstr>
      <vt:lpstr>Introduction - PAQ Project</vt:lpstr>
      <vt:lpstr>Introduction - PAQ Project</vt:lpstr>
      <vt:lpstr>Introduction - PAQ Project</vt:lpstr>
      <vt:lpstr>Introduction - PAQ Project</vt:lpstr>
      <vt:lpstr>Introduction - PAQ Project</vt:lpstr>
      <vt:lpstr>Introduction - PAQ Project</vt:lpstr>
      <vt:lpstr>Introduction - PAQ Project</vt:lpstr>
      <vt:lpstr>Introduction - PAQ Project</vt:lpstr>
      <vt:lpstr>Introduction - PAQ Project</vt:lpstr>
      <vt:lpstr>Introduction - PAQ Project</vt:lpstr>
      <vt:lpstr>Introduction - PAQ Project</vt:lpstr>
      <vt:lpstr>Introduction - PAQ Project</vt:lpstr>
      <vt:lpstr>Introduction - PAQ Project</vt:lpstr>
      <vt:lpstr>Introduction - PAQ Project</vt:lpstr>
      <vt:lpstr>Introduction - PAQ Project</vt:lpstr>
      <vt:lpstr>Introduction - PAQ Project</vt:lpstr>
      <vt:lpstr>Introduction - PAQ Project</vt:lpstr>
      <vt:lpstr>Introduction - PAQ Project</vt:lpstr>
      <vt:lpstr>PowerPoint Presentation</vt:lpstr>
      <vt:lpstr>Problem Statement</vt:lpstr>
      <vt:lpstr>PowerPoint Presentation</vt:lpstr>
      <vt:lpstr>ZF Equations</vt:lpstr>
      <vt:lpstr>MMSE Equations</vt:lpstr>
      <vt:lpstr>ZF &amp; MMSE Equations</vt:lpstr>
      <vt:lpstr>ZF &amp; MMSE Equations</vt:lpstr>
      <vt:lpstr>Computing ZF &amp; MMSE</vt:lpstr>
      <vt:lpstr>Computing ZF &amp; MMSE</vt:lpstr>
      <vt:lpstr>Computing &amp; Applying ZF Using  cuSolverSp</vt:lpstr>
      <vt:lpstr>Computing &amp; Applying MMSE Using cuSolverSp</vt:lpstr>
      <vt:lpstr>PowerPoint Presentation</vt:lpstr>
      <vt:lpstr>CMA Equations</vt:lpstr>
      <vt:lpstr>Computing &amp; Applying CMA Using  Convolution</vt:lpstr>
      <vt:lpstr>Computing CMA</vt:lpstr>
      <vt:lpstr>Computing CMA</vt:lpstr>
      <vt:lpstr>Reformulating CMA Equations</vt:lpstr>
      <vt:lpstr>Reformulating CMA Equations</vt:lpstr>
      <vt:lpstr>Reformulating CMA Equations</vt:lpstr>
      <vt:lpstr>Computing &amp; Applying CMA Using  Convolution</vt:lpstr>
      <vt:lpstr>PowerPoint Presentation</vt:lpstr>
      <vt:lpstr>Computing &amp; Applying FDE1 &amp; FDE2</vt:lpstr>
      <vt:lpstr>Computing &amp; Applying FDE1 &amp; FDE2</vt:lpstr>
      <vt:lpstr>Computing &amp; Applying FDE1 &amp; FDE2</vt:lpstr>
      <vt:lpstr>Computing &amp; Applying - PSD of  SOQPSK-TG</vt:lpstr>
      <vt:lpstr>Computing &amp; Applying FDE1 &amp; FDE2</vt:lpstr>
      <vt:lpstr>Computing &amp; Applying FDE1 &amp; FDE2</vt:lpstr>
      <vt:lpstr>Computing &amp; Applying FDE1 &amp; FDE2</vt:lpstr>
      <vt:lpstr>Computing &amp; Applying FDE1 &amp; FDE2</vt:lpstr>
      <vt:lpstr>Computing &amp; Applying FDE1</vt:lpstr>
      <vt:lpstr>Computing &amp; Applying FDE2</vt:lpstr>
      <vt:lpstr>Equalizer Execution Time Comparison</vt:lpstr>
      <vt:lpstr>Equalizer Execution Time Comparison</vt:lpstr>
      <vt:lpstr>PowerPoint Presentation</vt:lpstr>
      <vt:lpstr>Static Multipath Test Setup</vt:lpstr>
      <vt:lpstr>Static Multipath Test Setup</vt:lpstr>
      <vt:lpstr>Channel 1</vt:lpstr>
      <vt:lpstr>Channel 2</vt:lpstr>
      <vt:lpstr>Channel 3</vt:lpstr>
      <vt:lpstr>Conclusions</vt:lpstr>
      <vt:lpstr>Future Work</vt:lpstr>
      <vt:lpstr>PowerPoint Presentation</vt:lpstr>
      <vt:lpstr>Convolution - Single Convolution</vt:lpstr>
      <vt:lpstr>Convolution - Single Convolution Block Diagram</vt:lpstr>
      <vt:lpstr>Batch Convolution - Flops vs. GPU Execution Time</vt:lpstr>
      <vt:lpstr>Batch Convolution - Flops vs. GPU Execution Time</vt:lpstr>
      <vt:lpstr>Introduction - PAQ Signal Processing</vt:lpstr>
      <vt:lpstr>Convolution - Cascaded Convolution</vt:lpstr>
      <vt:lpstr>Convolution - Cascaded Convolution Block Diagram</vt:lpstr>
      <vt:lpstr>Batch Convolution - Flops vs. GPU Execution Time</vt:lpstr>
    </vt:vector>
  </TitlesOfParts>
  <Company>BYU Electrical &amp; Computer Engineering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ecestudent</dc:creator>
  <cp:lastModifiedBy>ecestudent</cp:lastModifiedBy>
  <cp:revision>97</cp:revision>
  <dcterms:created xsi:type="dcterms:W3CDTF">2017-05-04T20:31:06Z</dcterms:created>
  <dcterms:modified xsi:type="dcterms:W3CDTF">2017-05-09T14:54:34Z</dcterms:modified>
</cp:coreProperties>
</file>